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0" r:id="rId4"/>
    <p:sldId id="258" r:id="rId5"/>
    <p:sldId id="274" r:id="rId6"/>
    <p:sldId id="266" r:id="rId7"/>
    <p:sldId id="260" r:id="rId8"/>
    <p:sldId id="259" r:id="rId9"/>
    <p:sldId id="261" r:id="rId10"/>
    <p:sldId id="277" r:id="rId11"/>
    <p:sldId id="275" r:id="rId12"/>
    <p:sldId id="262" r:id="rId13"/>
    <p:sldId id="272" r:id="rId14"/>
    <p:sldId id="263" r:id="rId15"/>
    <p:sldId id="276" r:id="rId16"/>
    <p:sldId id="265" r:id="rId17"/>
    <p:sldId id="267" r:id="rId18"/>
    <p:sldId id="268" r:id="rId19"/>
    <p:sldId id="269" r:id="rId20"/>
    <p:sldId id="273" r:id="rId21"/>
    <p:sldId id="271" r:id="rId22"/>
  </p:sldIdLst>
  <p:sldSz cx="12192000" cy="6858000"/>
  <p:notesSz cx="6889750" cy="100218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</p:spPr>
        <p:txBody>
          <a:bodyPr lIns="96634" tIns="48317" rIns="96634" bIns="48317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</p:spPr>
        <p:txBody>
          <a:bodyPr lIns="96634" tIns="48317" rIns="96634" bIns="48317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812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Označba mesta besedila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Označba mesta besedila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Označba mesta slik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ips-rs.si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gov.s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melita.bevc.novak@os-otocec.si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značba mesta vsebine 2"/>
          <p:cNvSpPr txBox="1">
            <a:spLocks noGrp="1"/>
          </p:cNvSpPr>
          <p:nvPr>
            <p:ph type="body" sz="half" idx="1"/>
          </p:nvPr>
        </p:nvSpPr>
        <p:spPr>
          <a:xfrm>
            <a:off x="747713" y="545036"/>
            <a:ext cx="10515600" cy="18287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SzTx/>
              <a:buNone/>
              <a:defRPr sz="60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dirty="0"/>
          </a:p>
          <a:p>
            <a:pPr marL="0" indent="0" algn="ctr">
              <a:lnSpc>
                <a:spcPct val="60000"/>
              </a:lnSpc>
              <a:buSzTx/>
              <a:buNone/>
              <a:defRPr sz="60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4400" dirty="0"/>
              <a:t>VPIS V SREDNJO ŠOLO</a:t>
            </a:r>
          </a:p>
          <a:p>
            <a:pPr marL="0" indent="0" algn="ctr">
              <a:lnSpc>
                <a:spcPct val="60000"/>
              </a:lnSpc>
              <a:buSzTx/>
              <a:buNone/>
              <a:defRPr sz="60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2400" dirty="0"/>
              <a:t>za šolsko leto 2024-2025</a:t>
            </a:r>
            <a:endParaRPr sz="2400" dirty="0"/>
          </a:p>
        </p:txBody>
      </p:sp>
      <p:pic>
        <p:nvPicPr>
          <p:cNvPr id="95" name="Slika 4" descr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221" y="2540694"/>
            <a:ext cx="5595333" cy="366473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4DAF5E-2E78-4E60-9B94-BBC5DB26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763AF12-EEC2-45FF-994B-CFA613BEC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934" y="471650"/>
            <a:ext cx="10515600" cy="881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300" b="1" dirty="0">
                <a:solidFill>
                  <a:srgbClr val="C00000"/>
                </a:solidFill>
              </a:rPr>
              <a:t>šole z visokim vpisom    :    deficitarni poklici</a:t>
            </a:r>
          </a:p>
        </p:txBody>
      </p:sp>
      <p:pic>
        <p:nvPicPr>
          <p:cNvPr id="1026" name="Picture 2" descr="Oblikovalec kovin - orodjar">
            <a:extLst>
              <a:ext uri="{FF2B5EF4-FFF2-40B4-BE49-F238E27FC236}">
                <a16:creationId xmlns:a16="http://schemas.microsoft.com/office/drawing/2014/main" id="{AB760D1C-9D79-4DFC-B04D-6C5F076F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59" y="3733743"/>
            <a:ext cx="2279608" cy="22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JSKI TEHNIK – 4 leta – Srednja šola za strojništvo, mehatroniko in  medije">
            <a:extLst>
              <a:ext uri="{FF2B5EF4-FFF2-40B4-BE49-F238E27FC236}">
                <a16:creationId xmlns:a16="http://schemas.microsoft.com/office/drawing/2014/main" id="{3FB9A930-6461-46A3-807E-8257885E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70" y="1320965"/>
            <a:ext cx="3162053" cy="21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mijski tehnik SSI – DSŠ Lendava">
            <a:extLst>
              <a:ext uri="{FF2B5EF4-FFF2-40B4-BE49-F238E27FC236}">
                <a16:creationId xmlns:a16="http://schemas.microsoft.com/office/drawing/2014/main" id="{7420259D-AB46-481E-9637-12367955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53" y="3733742"/>
            <a:ext cx="2085482" cy="2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laganje ploščic zunaj in znotraj • Keramičarstvo Petoš">
            <a:extLst>
              <a:ext uri="{FF2B5EF4-FFF2-40B4-BE49-F238E27FC236}">
                <a16:creationId xmlns:a16="http://schemas.microsoft.com/office/drawing/2014/main" id="{138736F4-C46C-436D-9732-7914F9C1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73" y="1320965"/>
            <a:ext cx="3236980" cy="21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96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quarter" idx="1"/>
          </p:nvPr>
        </p:nvSpPr>
        <p:spPr>
          <a:xfrm>
            <a:off x="1442720" y="4658677"/>
            <a:ext cx="9144000" cy="130524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Posebnost nekaterih poklicnih šol</a:t>
            </a:r>
          </a:p>
          <a:p>
            <a:r>
              <a:rPr lang="sl-SI" sz="3200" b="1" dirty="0">
                <a:solidFill>
                  <a:srgbClr val="C00000"/>
                </a:solidFill>
              </a:rPr>
              <a:t>šolska oblika   ali   vajeniška oblika* </a:t>
            </a:r>
          </a:p>
        </p:txBody>
      </p:sp>
      <p:pic>
        <p:nvPicPr>
          <p:cNvPr id="1026" name="Picture 2" descr="Free vector welder construction worker repairs pi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558165"/>
            <a:ext cx="9158197" cy="37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2257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aslov 1"/>
          <p:cNvSpPr txBox="1">
            <a:spLocks noGrp="1"/>
          </p:cNvSpPr>
          <p:nvPr>
            <p:ph type="title"/>
          </p:nvPr>
        </p:nvSpPr>
        <p:spPr>
          <a:xfrm>
            <a:off x="2333195" y="621579"/>
            <a:ext cx="752561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lvl1pPr>
          </a:lstStyle>
          <a:p>
            <a:r>
              <a:rPr sz="3900" dirty="0"/>
              <a:t>POMEMBNI DATUMI</a:t>
            </a:r>
          </a:p>
        </p:txBody>
      </p:sp>
      <p:sp>
        <p:nvSpPr>
          <p:cNvPr id="123" name="Označba mesta vsebine 2"/>
          <p:cNvSpPr txBox="1">
            <a:spLocks noGrp="1"/>
          </p:cNvSpPr>
          <p:nvPr>
            <p:ph type="body" sz="half" idx="1"/>
          </p:nvPr>
        </p:nvSpPr>
        <p:spPr>
          <a:xfrm>
            <a:off x="1056472" y="1947143"/>
            <a:ext cx="4880927" cy="4313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 b="1"/>
            </a:pPr>
            <a:r>
              <a:rPr lang="sl-SI" sz="3300" dirty="0">
                <a:solidFill>
                  <a:srgbClr val="C00000"/>
                </a:solidFill>
              </a:rPr>
              <a:t>Prijava </a:t>
            </a:r>
            <a:r>
              <a:rPr sz="3300" dirty="0" err="1">
                <a:solidFill>
                  <a:srgbClr val="C00000"/>
                </a:solidFill>
              </a:rPr>
              <a:t>za</a:t>
            </a:r>
            <a:r>
              <a:rPr sz="3300" dirty="0">
                <a:solidFill>
                  <a:srgbClr val="C00000"/>
                </a:solidFill>
              </a:rPr>
              <a:t> </a:t>
            </a:r>
            <a:r>
              <a:rPr sz="3300" dirty="0" err="1">
                <a:solidFill>
                  <a:srgbClr val="C00000"/>
                </a:solidFill>
              </a:rPr>
              <a:t>vpis</a:t>
            </a:r>
            <a:r>
              <a:rPr lang="sl-SI" sz="3300" dirty="0">
                <a:solidFill>
                  <a:srgbClr val="C00000"/>
                </a:solidFill>
              </a:rPr>
              <a:t> v srednjo šolo</a:t>
            </a: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endParaRPr lang="sl-SI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r>
              <a:rPr lang="sl-SI" b="1" dirty="0">
                <a:solidFill>
                  <a:srgbClr val="002060"/>
                </a:solidFill>
              </a:rPr>
              <a:t>Prijavo bomo izpolnjevali v šoli okoli            15. marca 2024.</a:t>
            </a:r>
            <a:br>
              <a:rPr lang="sl-SI" b="1" dirty="0">
                <a:solidFill>
                  <a:srgbClr val="002060"/>
                </a:solidFill>
              </a:rPr>
            </a:br>
            <a:r>
              <a:rPr lang="sl-SI" b="1" dirty="0">
                <a:solidFill>
                  <a:srgbClr val="002060"/>
                </a:solidFill>
              </a:rPr>
              <a:t>En del bodo izpolnili starši.              </a:t>
            </a: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r>
              <a:rPr lang="sl-SI" b="1" dirty="0">
                <a:solidFill>
                  <a:srgbClr val="002060"/>
                </a:solidFill>
              </a:rPr>
              <a:t>S svojim podpisom boste potrdili vpis vašega otroka na določeno SŠ.</a:t>
            </a: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endParaRPr lang="sl-SI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r>
              <a:rPr lang="sl-SI" sz="2400" b="1" dirty="0">
                <a:solidFill>
                  <a:srgbClr val="C00000"/>
                </a:solidFill>
              </a:rPr>
              <a:t>Prijave morajo biti poslane na SŠ                    do 2.4.2024.</a:t>
            </a:r>
          </a:p>
          <a:p>
            <a:pPr marL="0" indent="0">
              <a:lnSpc>
                <a:spcPct val="100000"/>
              </a:lnSpc>
              <a:buSzTx/>
              <a:buNone/>
              <a:defRPr sz="2400" b="1"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25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7124712" y="1917764"/>
            <a:ext cx="4318583" cy="4313107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sl-SI" sz="2400" dirty="0">
                <a:solidFill>
                  <a:srgbClr val="002060"/>
                </a:solidFill>
              </a:rPr>
              <a:t>*</a:t>
            </a:r>
            <a:r>
              <a:rPr lang="sl-SI" sz="2400" b="1" dirty="0">
                <a:solidFill>
                  <a:srgbClr val="002060"/>
                </a:solidFill>
              </a:rPr>
              <a:t>izjema</a:t>
            </a:r>
            <a:r>
              <a:rPr lang="sl-SI" sz="2400" dirty="0">
                <a:solidFill>
                  <a:srgbClr val="002060"/>
                </a:solidFill>
              </a:rPr>
              <a:t> </a:t>
            </a:r>
            <a:r>
              <a:rPr lang="sl-SI" sz="2400" dirty="0">
                <a:solidFill>
                  <a:srgbClr val="C00000"/>
                </a:solidFill>
              </a:rPr>
              <a:t>športna in umetniška gimnazija ter konservatorij -preizkusi nadarjenosti </a:t>
            </a:r>
            <a:r>
              <a:rPr lang="sl-SI" sz="2400" dirty="0">
                <a:solidFill>
                  <a:srgbClr val="002060"/>
                </a:solidFill>
              </a:rPr>
              <a:t>– prijava in posredovanje dokumentacije do 4.3.2024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sl-SI" sz="2400" dirty="0">
                <a:solidFill>
                  <a:srgbClr val="002060"/>
                </a:solidFill>
              </a:rPr>
              <a:t>Opravljanje preizkusov nadarjenosti za umetniško gimnazijo in konservatorij         med 8. in 20.3.2024.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sl-SI" sz="2400" dirty="0">
                <a:solidFill>
                  <a:srgbClr val="002060"/>
                </a:solidFill>
              </a:rPr>
              <a:t>Šola obvesti kandidata o izpolnjevanju pogojev do 28.3.2024.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endParaRPr lang="sl-SI" sz="2400" dirty="0">
              <a:solidFill>
                <a:srgbClr val="0070C0"/>
              </a:solidFill>
            </a:endParaRPr>
          </a:p>
          <a:p>
            <a:pPr marL="0" indent="0" hangingPunct="1">
              <a:lnSpc>
                <a:spcPct val="100000"/>
              </a:lnSpc>
              <a:buSzTx/>
              <a:buNone/>
              <a:defRPr sz="2400" b="1"/>
            </a:pPr>
            <a:endParaRPr lang="sl-SI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va številčnega stanja - 8. april…"/>
          <p:cNvSpPr txBox="1"/>
          <p:nvPr/>
        </p:nvSpPr>
        <p:spPr>
          <a:xfrm>
            <a:off x="5354319" y="705153"/>
            <a:ext cx="5398135" cy="557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000"/>
              </a:spcBef>
              <a:buFont typeface="Arial"/>
              <a:defRPr sz="2400" b="1"/>
            </a:pPr>
            <a:r>
              <a:rPr sz="2600" dirty="0" err="1">
                <a:solidFill>
                  <a:srgbClr val="002060"/>
                </a:solidFill>
              </a:rPr>
              <a:t>Objava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številčnega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stanja</a:t>
            </a:r>
            <a:r>
              <a:rPr lang="sl-SI" sz="2600" dirty="0">
                <a:solidFill>
                  <a:srgbClr val="002060"/>
                </a:solidFill>
              </a:rPr>
              <a:t> na spletu</a:t>
            </a:r>
            <a:br>
              <a:rPr lang="sl-SI" sz="26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8</a:t>
            </a:r>
            <a:r>
              <a:rPr sz="3200" dirty="0">
                <a:solidFill>
                  <a:srgbClr val="002060"/>
                </a:solidFill>
              </a:rPr>
              <a:t>.</a:t>
            </a:r>
            <a:r>
              <a:rPr lang="sl-SI" sz="3200" dirty="0">
                <a:solidFill>
                  <a:srgbClr val="002060"/>
                </a:solidFill>
              </a:rPr>
              <a:t>4.2024</a:t>
            </a:r>
            <a:endParaRPr sz="32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endParaRPr sz="20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lang="sl-SI" sz="2600" dirty="0">
                <a:solidFill>
                  <a:srgbClr val="002060"/>
                </a:solidFill>
              </a:rPr>
              <a:t>Možen prenos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prijave</a:t>
            </a:r>
            <a:br>
              <a:rPr lang="sl-SI" sz="26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9. – 23.4.2024</a:t>
            </a:r>
            <a:br>
              <a:rPr lang="sl-SI" sz="2600" dirty="0">
                <a:solidFill>
                  <a:srgbClr val="002060"/>
                </a:solidFill>
              </a:rPr>
            </a:br>
            <a:endParaRPr sz="26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sz="2600" dirty="0" err="1">
                <a:solidFill>
                  <a:srgbClr val="002060"/>
                </a:solidFill>
              </a:rPr>
              <a:t>Omejitev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vpisa</a:t>
            </a:r>
            <a:endParaRPr lang="sl-SI" sz="26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lang="sl-SI" sz="3200" dirty="0">
                <a:solidFill>
                  <a:srgbClr val="002060"/>
                </a:solidFill>
              </a:rPr>
              <a:t>29.5.2024</a:t>
            </a:r>
            <a:endParaRPr sz="32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endParaRPr sz="20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sz="2600" dirty="0" err="1">
                <a:solidFill>
                  <a:srgbClr val="002060"/>
                </a:solidFill>
              </a:rPr>
              <a:t>Vpis</a:t>
            </a:r>
            <a:r>
              <a:rPr sz="2600" dirty="0">
                <a:solidFill>
                  <a:srgbClr val="002060"/>
                </a:solidFill>
              </a:rPr>
              <a:t> v </a:t>
            </a:r>
            <a:r>
              <a:rPr sz="2600" dirty="0" err="1">
                <a:solidFill>
                  <a:srgbClr val="002060"/>
                </a:solidFill>
              </a:rPr>
              <a:t>srednji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sz="2600" dirty="0" err="1">
                <a:solidFill>
                  <a:srgbClr val="002060"/>
                </a:solidFill>
              </a:rPr>
              <a:t>šoli</a:t>
            </a:r>
            <a:endParaRPr lang="sl-SI" sz="2600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buFont typeface="Arial"/>
              <a:defRPr sz="2400" b="1"/>
            </a:pPr>
            <a:r>
              <a:rPr sz="3200" dirty="0" err="1">
                <a:solidFill>
                  <a:srgbClr val="002060"/>
                </a:solidFill>
              </a:rPr>
              <a:t>okoli</a:t>
            </a:r>
            <a:r>
              <a:rPr sz="3200" dirty="0">
                <a:solidFill>
                  <a:srgbClr val="002060"/>
                </a:solidFill>
              </a:rPr>
              <a:t> 15.</a:t>
            </a:r>
            <a:r>
              <a:rPr lang="sl-SI" sz="3200" dirty="0">
                <a:solidFill>
                  <a:srgbClr val="002060"/>
                </a:solidFill>
              </a:rPr>
              <a:t>6.2024 </a:t>
            </a:r>
            <a:r>
              <a:rPr lang="sl-SI" sz="1600" dirty="0">
                <a:solidFill>
                  <a:srgbClr val="002060"/>
                </a:solidFill>
              </a:rPr>
              <a:t>(vabilo po pošti)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3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439114" y="724487"/>
            <a:ext cx="7525610" cy="13255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B72417"/>
                </a:solidFill>
                <a:uFillTx/>
                <a:latin typeface="Garamond Premier Pro"/>
                <a:ea typeface="Garamond Premier Pro"/>
                <a:cs typeface="Garamond Premier Pro"/>
                <a:sym typeface="Garamond Premier Pro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sl-SI" sz="3900" dirty="0"/>
              <a:t>POMEMBNI</a:t>
            </a:r>
          </a:p>
          <a:p>
            <a:pPr algn="l" hangingPunct="1"/>
            <a:r>
              <a:rPr lang="sl-SI" sz="3900" dirty="0"/>
              <a:t>DATUMI</a:t>
            </a:r>
          </a:p>
        </p:txBody>
      </p:sp>
    </p:spTree>
    <p:extLst>
      <p:ext uri="{BB962C8B-B14F-4D97-AF65-F5344CB8AC3E}">
        <p14:creationId xmlns:p14="http://schemas.microsoft.com/office/powerpoint/2010/main" val="7046087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aslov 1"/>
          <p:cNvSpPr txBox="1">
            <a:spLocks noGrp="1"/>
          </p:cNvSpPr>
          <p:nvPr>
            <p:ph type="title"/>
          </p:nvPr>
        </p:nvSpPr>
        <p:spPr>
          <a:xfrm>
            <a:off x="359472" y="5862312"/>
            <a:ext cx="10515600" cy="8110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2800" b="1"/>
            </a:lvl1pPr>
          </a:lstStyle>
          <a:p>
            <a:r>
              <a:rPr dirty="0" err="1">
                <a:solidFill>
                  <a:srgbClr val="002060"/>
                </a:solidFill>
              </a:rPr>
              <a:t>Prijav</a:t>
            </a:r>
            <a:r>
              <a:rPr lang="sl-SI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sl-SI" sz="2700" dirty="0">
                <a:solidFill>
                  <a:srgbClr val="002060"/>
                </a:solidFill>
              </a:rPr>
              <a:t>2.4.2024 </a:t>
            </a:r>
            <a:r>
              <a:rPr lang="sl-SI" sz="2000" dirty="0">
                <a:solidFill>
                  <a:srgbClr val="002060"/>
                </a:solidFill>
              </a:rPr>
              <a:t>(obrazec na gov.si)</a:t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sz="2700" dirty="0">
                <a:solidFill>
                  <a:srgbClr val="002060"/>
                </a:solidFill>
              </a:rPr>
              <a:t>možnost prenosa prijave do 3.7.2024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29" name="Naslov 1"/>
          <p:cNvSpPr txBox="1"/>
          <p:nvPr/>
        </p:nvSpPr>
        <p:spPr>
          <a:xfrm>
            <a:off x="2333195" y="651213"/>
            <a:ext cx="7525610" cy="862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VPIS V</a:t>
            </a:r>
            <a:r>
              <a:rPr lang="sl-SI" dirty="0"/>
              <a:t> </a:t>
            </a:r>
            <a:r>
              <a:rPr dirty="0"/>
              <a:t>DIJAŠK</a:t>
            </a:r>
            <a:r>
              <a:rPr lang="sl-SI" dirty="0"/>
              <a:t>I</a:t>
            </a:r>
            <a:r>
              <a:rPr dirty="0"/>
              <a:t> </a:t>
            </a:r>
            <a:r>
              <a:rPr lang="sl-SI" dirty="0"/>
              <a:t>DOM</a:t>
            </a:r>
            <a:endParaRPr dirty="0"/>
          </a:p>
        </p:txBody>
      </p:sp>
      <p:sp>
        <p:nvSpPr>
          <p:cNvPr id="131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74" name="Picture 2" descr="Dijaški in študentski dom Celje - zgradbazamis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38" y="1620516"/>
            <a:ext cx="7351324" cy="4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33585" y="1597620"/>
            <a:ext cx="2915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7. maj 2024</a:t>
            </a:r>
          </a:p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slovenščina</a:t>
            </a:r>
          </a:p>
          <a:p>
            <a:pPr algn="ctr" fontAlgn="base"/>
            <a:endParaRPr lang="sl-SI" sz="2400" b="1" dirty="0">
              <a:solidFill>
                <a:srgbClr val="002060"/>
              </a:solidFill>
            </a:endParaRPr>
          </a:p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9. maj 2024</a:t>
            </a:r>
          </a:p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matematika</a:t>
            </a:r>
          </a:p>
          <a:p>
            <a:pPr algn="ctr" fontAlgn="base"/>
            <a:endParaRPr lang="sl-SI" sz="2400" b="1" dirty="0">
              <a:solidFill>
                <a:srgbClr val="002060"/>
              </a:solidFill>
            </a:endParaRPr>
          </a:p>
          <a:p>
            <a:pPr algn="ctr" fontAlgn="base"/>
            <a:r>
              <a:rPr lang="sl-SI" sz="2400" b="1" dirty="0">
                <a:solidFill>
                  <a:srgbClr val="002060"/>
                </a:solidFill>
              </a:rPr>
              <a:t>13. maj 2024</a:t>
            </a:r>
            <a:br>
              <a:rPr lang="sl-SI" sz="2400" b="1" dirty="0">
                <a:solidFill>
                  <a:srgbClr val="002060"/>
                </a:solidFill>
              </a:rPr>
            </a:br>
            <a:r>
              <a:rPr lang="sl-SI" sz="2400" b="1" dirty="0">
                <a:solidFill>
                  <a:srgbClr val="002060"/>
                </a:solidFill>
              </a:rPr>
              <a:t>zgodovina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52312" y="869588"/>
            <a:ext cx="3277690" cy="516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B72417"/>
                </a:solidFill>
                <a:uFillTx/>
                <a:latin typeface="Garamond Premier Pro"/>
                <a:ea typeface="Garamond Premier Pro"/>
                <a:cs typeface="Garamond Premier Pro"/>
                <a:sym typeface="Garamond Premier Pro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sl-SI" sz="3900" dirty="0"/>
              <a:t>NPZ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083076" y="5553870"/>
            <a:ext cx="1050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l-SI" b="1" dirty="0">
                <a:solidFill>
                  <a:srgbClr val="002060"/>
                </a:solidFill>
              </a:rPr>
              <a:t>Rezultati NPZ vpisani v spričevalo.</a:t>
            </a:r>
          </a:p>
          <a:p>
            <a:pPr algn="ctr" fontAlgn="base"/>
            <a:r>
              <a:rPr lang="sl-SI" b="1" dirty="0">
                <a:solidFill>
                  <a:srgbClr val="002060"/>
                </a:solidFill>
              </a:rPr>
              <a:t>Na prijavi se je potrebno odločiti ali se v primeru omejitve vpisa točke iz NPZ-ja upoštevajo pri sprejemu. </a:t>
            </a:r>
          </a:p>
        </p:txBody>
      </p:sp>
      <p:pic>
        <p:nvPicPr>
          <p:cNvPr id="2058" name="Picture 10" descr="https://www.gettingsmart.com/wp-content/uploads/2019/11/9ea369a8-d936-4b3c-912d-c23e77923542_image-from-rawpixel-id-103956-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89" y="0"/>
            <a:ext cx="8176112" cy="46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5903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značba mesta vsebine 2"/>
          <p:cNvSpPr txBox="1">
            <a:spLocks noGrp="1"/>
          </p:cNvSpPr>
          <p:nvPr>
            <p:ph type="body" sz="half" idx="1"/>
          </p:nvPr>
        </p:nvSpPr>
        <p:spPr>
          <a:xfrm>
            <a:off x="748176" y="953048"/>
            <a:ext cx="10686189" cy="216806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70000"/>
              </a:lnSpc>
              <a:buSzTx/>
              <a:buNone/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sz="6400" dirty="0"/>
              <a:t>K</a:t>
            </a:r>
            <a:r>
              <a:rPr lang="sl-SI" sz="6400" dirty="0"/>
              <a:t>RITERIJI </a:t>
            </a:r>
            <a:r>
              <a:rPr lang="sl-SI" sz="6400" dirty="0">
                <a:solidFill>
                  <a:srgbClr val="C00000"/>
                </a:solidFill>
              </a:rPr>
              <a:t>V PRIMERU OMEJITVE VPISA</a:t>
            </a:r>
          </a:p>
          <a:p>
            <a:pPr marL="0" indent="0" algn="ctr">
              <a:lnSpc>
                <a:spcPct val="70000"/>
              </a:lnSpc>
              <a:buSzTx/>
              <a:buNone/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lang="sl-SI" sz="32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70000"/>
              </a:lnSpc>
              <a:buSzTx/>
              <a:buNone/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sz="2800" dirty="0"/>
          </a:p>
          <a:p>
            <a:pPr marL="0" indent="0" algn="ctr">
              <a:buSzTx/>
              <a:buNone/>
              <a:defRPr b="1"/>
            </a:pPr>
            <a:r>
              <a:rPr lang="sl-SI" sz="3800" dirty="0">
                <a:solidFill>
                  <a:srgbClr val="002060"/>
                </a:solidFill>
              </a:rPr>
              <a:t>- </a:t>
            </a:r>
            <a:r>
              <a:rPr sz="3800" dirty="0" err="1">
                <a:solidFill>
                  <a:srgbClr val="002060"/>
                </a:solidFill>
              </a:rPr>
              <a:t>ocene</a:t>
            </a:r>
            <a:r>
              <a:rPr sz="3800" dirty="0">
                <a:solidFill>
                  <a:srgbClr val="002060"/>
                </a:solidFill>
              </a:rPr>
              <a:t> 7., 8., 9. </a:t>
            </a:r>
            <a:r>
              <a:rPr sz="3800" dirty="0" err="1">
                <a:solidFill>
                  <a:srgbClr val="002060"/>
                </a:solidFill>
              </a:rPr>
              <a:t>razred</a:t>
            </a:r>
            <a:r>
              <a:rPr sz="3800" dirty="0">
                <a:solidFill>
                  <a:srgbClr val="002060"/>
                </a:solidFill>
              </a:rPr>
              <a:t> </a:t>
            </a:r>
            <a:r>
              <a:rPr lang="sl-SI" sz="3800" dirty="0">
                <a:solidFill>
                  <a:srgbClr val="002060"/>
                </a:solidFill>
              </a:rPr>
              <a:t>= skupaj </a:t>
            </a:r>
            <a:r>
              <a:rPr lang="sl-SI" sz="3800" dirty="0" err="1">
                <a:solidFill>
                  <a:srgbClr val="002060"/>
                </a:solidFill>
              </a:rPr>
              <a:t>max</a:t>
            </a:r>
            <a:r>
              <a:rPr lang="sl-SI" sz="3800" dirty="0">
                <a:solidFill>
                  <a:srgbClr val="002060"/>
                </a:solidFill>
              </a:rPr>
              <a:t> 175 točk</a:t>
            </a:r>
          </a:p>
          <a:p>
            <a:pPr marL="0" indent="0" algn="ctr">
              <a:buSzTx/>
              <a:buNone/>
              <a:defRPr b="1"/>
            </a:pPr>
            <a:r>
              <a:rPr lang="sl-SI" sz="3800" dirty="0">
                <a:solidFill>
                  <a:srgbClr val="002060"/>
                </a:solidFill>
              </a:rPr>
              <a:t>- točke</a:t>
            </a:r>
            <a:r>
              <a:rPr sz="3800" dirty="0">
                <a:solidFill>
                  <a:srgbClr val="002060"/>
                </a:solidFill>
              </a:rPr>
              <a:t> NPZ</a:t>
            </a:r>
            <a:r>
              <a:rPr lang="sl-SI" sz="3800" dirty="0">
                <a:solidFill>
                  <a:srgbClr val="002060"/>
                </a:solidFill>
              </a:rPr>
              <a:t> </a:t>
            </a:r>
            <a:r>
              <a:rPr lang="sl-SI" sz="2600" dirty="0">
                <a:solidFill>
                  <a:srgbClr val="002060"/>
                </a:solidFill>
              </a:rPr>
              <a:t>(izbirno)</a:t>
            </a:r>
            <a:endParaRPr lang="sl-SI" sz="3800" dirty="0">
              <a:solidFill>
                <a:srgbClr val="002060"/>
              </a:solidFill>
            </a:endParaRPr>
          </a:p>
        </p:txBody>
      </p:sp>
      <p:sp>
        <p:nvSpPr>
          <p:cNvPr id="139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6" name="Picture 2" descr="spričevala, gimnazija polja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3166"/>
          <a:stretch/>
        </p:blipFill>
        <p:spPr bwMode="auto">
          <a:xfrm>
            <a:off x="2438194" y="3121112"/>
            <a:ext cx="7306151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866" y="164486"/>
            <a:ext cx="3285128" cy="90967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Pravokotnik 1"/>
          <p:cNvSpPr txBox="1"/>
          <p:nvPr/>
        </p:nvSpPr>
        <p:spPr>
          <a:xfrm>
            <a:off x="2722950" y="2248584"/>
            <a:ext cx="6917322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/>
            </a:pPr>
            <a:r>
              <a:rPr lang="sl-SI" dirty="0">
                <a:solidFill>
                  <a:srgbClr val="C00000"/>
                </a:solidFill>
              </a:rPr>
              <a:t>Razpisi za štipendije za šolsko leto 2024/2025</a:t>
            </a:r>
          </a:p>
          <a:p>
            <a:pPr algn="ctr">
              <a:defRPr sz="2800" b="1"/>
            </a:pPr>
            <a:endParaRPr lang="sl-SI" dirty="0">
              <a:solidFill>
                <a:srgbClr val="002060"/>
              </a:solidFill>
            </a:endParaRP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Državna štipendija </a:t>
            </a: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Zoisova štipendija </a:t>
            </a: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Kadrovska štipendija</a:t>
            </a: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Za deficitarne poklice</a:t>
            </a: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in druge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PoljeZBesedilom 3"/>
          <p:cNvSpPr txBox="1"/>
          <p:nvPr/>
        </p:nvSpPr>
        <p:spPr>
          <a:xfrm>
            <a:off x="2207874" y="5783844"/>
            <a:ext cx="759307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>
                <a:solidFill>
                  <a:srgbClr val="B72417"/>
                </a:solidFill>
              </a:defRPr>
            </a:pPr>
            <a:r>
              <a:rPr dirty="0" err="1">
                <a:solidFill>
                  <a:srgbClr val="C00000"/>
                </a:solidFill>
              </a:rPr>
              <a:t>Spremljajte</a:t>
            </a:r>
            <a:r>
              <a:rPr dirty="0">
                <a:solidFill>
                  <a:srgbClr val="C00000"/>
                </a:solidFill>
              </a:rPr>
              <a:t>: </a:t>
            </a:r>
            <a:r>
              <a:rPr dirty="0">
                <a:solidFill>
                  <a:srgbClr val="C00000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www.srips-rs.si</a:t>
            </a:r>
            <a:r>
              <a:rPr lang="sl-SI" dirty="0">
                <a:solidFill>
                  <a:srgbClr val="C00000"/>
                </a:solidFill>
                <a:uFill>
                  <a:solidFill>
                    <a:srgbClr val="0563C1"/>
                  </a:solidFill>
                </a:uFill>
              </a:rPr>
              <a:t> in </a:t>
            </a:r>
            <a:r>
              <a:rPr lang="sl-SI" dirty="0">
                <a:solidFill>
                  <a:srgbClr val="C00000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www.gov.si</a:t>
            </a:r>
            <a:r>
              <a:rPr lang="sl-SI" dirty="0">
                <a:solidFill>
                  <a:srgbClr val="C00000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endParaRPr dirty="0">
              <a:solidFill>
                <a:srgbClr val="C00000"/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</p:txBody>
      </p:sp>
      <p:sp>
        <p:nvSpPr>
          <p:cNvPr id="150" name="PoljeZBesedilom 8"/>
          <p:cNvSpPr txBox="1"/>
          <p:nvPr/>
        </p:nvSpPr>
        <p:spPr>
          <a:xfrm>
            <a:off x="1086050" y="745795"/>
            <a:ext cx="605180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lvl1pPr>
          </a:lstStyle>
          <a:p>
            <a:r>
              <a:rPr dirty="0"/>
              <a:t>ŠTIPENDIJE</a:t>
            </a:r>
          </a:p>
        </p:txBody>
      </p:sp>
      <p:sp>
        <p:nvSpPr>
          <p:cNvPr id="151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FC21D75-06FE-44BC-A778-939D17240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689" y="1074156"/>
            <a:ext cx="2539166" cy="9096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aslov 1"/>
          <p:cNvSpPr txBox="1">
            <a:spLocks noGrp="1"/>
          </p:cNvSpPr>
          <p:nvPr>
            <p:ph type="ctrTitle"/>
          </p:nvPr>
        </p:nvSpPr>
        <p:spPr>
          <a:xfrm>
            <a:off x="1524000" y="2345928"/>
            <a:ext cx="9144000" cy="216614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  <a:defRPr sz="3300">
                <a:solidFill>
                  <a:srgbClr val="0070C0"/>
                </a:solidFill>
              </a:defRPr>
            </a:pPr>
            <a:r>
              <a:rPr sz="4400" b="1" dirty="0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rPr>
              <a:t>KONTAKT</a:t>
            </a:r>
            <a:br>
              <a:rPr dirty="0"/>
            </a:br>
            <a:r>
              <a:rPr lang="sl-SI" sz="3100" b="1" dirty="0">
                <a:solidFill>
                  <a:srgbClr val="002060"/>
                </a:solidFill>
              </a:rPr>
              <a:t>manca.tori@</a:t>
            </a:r>
            <a:r>
              <a:rPr lang="sl-SI" sz="3100" b="1" dirty="0">
                <a:solidFill>
                  <a:srgbClr val="002060"/>
                </a:solidFill>
                <a:uFill>
                  <a:solidFill>
                    <a:srgbClr val="0563C1"/>
                  </a:solidFill>
                </a:uFill>
              </a:rPr>
              <a:t>os-otocec.si</a:t>
            </a:r>
            <a:br>
              <a:rPr lang="sl-SI" sz="3100" b="1" dirty="0">
                <a:solidFill>
                  <a:srgbClr val="002060"/>
                </a:solidFill>
                <a:uFill>
                  <a:solidFill>
                    <a:srgbClr val="0563C1"/>
                  </a:solidFill>
                </a:uFill>
              </a:rPr>
            </a:br>
            <a:r>
              <a:rPr lang="sl-SI" sz="3100" b="1" dirty="0">
                <a:solidFill>
                  <a:srgbClr val="002060"/>
                </a:solidFill>
                <a:uFill>
                  <a:solidFill>
                    <a:srgbClr val="0563C1"/>
                  </a:solidFill>
                </a:uFill>
              </a:rPr>
              <a:t>      </a:t>
            </a:r>
            <a:r>
              <a:rPr lang="sl-SI" sz="3200" b="1" dirty="0">
                <a:solidFill>
                  <a:srgbClr val="002060"/>
                </a:solidFill>
              </a:rPr>
              <a:t>07 / 30 99 905</a:t>
            </a:r>
            <a:br>
              <a:rPr lang="sl-SI" sz="3100" dirty="0"/>
            </a:br>
            <a:r>
              <a:rPr b="1" dirty="0">
                <a:solidFill>
                  <a:srgbClr val="002060"/>
                </a:solidFill>
                <a:uFill>
                  <a:solidFill>
                    <a:srgbClr val="0563C1"/>
                  </a:solidFill>
                </a:uFill>
              </a:rPr>
              <a:t>melita.bevc.novak@os-otocec.si</a:t>
            </a:r>
            <a:endParaRPr b="1" dirty="0">
              <a:solidFill>
                <a:srgbClr val="002060"/>
              </a:solidFill>
              <a:uFill>
                <a:solidFill>
                  <a:srgbClr val="0563C1"/>
                </a:solidFill>
              </a:uFill>
              <a:hlinkClick r:id="rId2"/>
            </a:endParaRPr>
          </a:p>
          <a:p>
            <a:pPr>
              <a:lnSpc>
                <a:spcPct val="130000"/>
              </a:lnSpc>
              <a:defRPr sz="3300">
                <a:solidFill>
                  <a:srgbClr val="0070C0"/>
                </a:solidFill>
              </a:defRPr>
            </a:pPr>
            <a:r>
              <a:rPr lang="sl-SI" b="1" dirty="0">
                <a:solidFill>
                  <a:srgbClr val="002060"/>
                </a:solidFill>
              </a:rPr>
              <a:t>      </a:t>
            </a:r>
            <a:r>
              <a:rPr b="1" dirty="0">
                <a:solidFill>
                  <a:srgbClr val="002060"/>
                </a:solidFill>
              </a:rPr>
              <a:t>07 / 29 27 951</a:t>
            </a:r>
          </a:p>
        </p:txBody>
      </p:sp>
      <p:sp>
        <p:nvSpPr>
          <p:cNvPr id="155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3973592"/>
            <a:ext cx="448853" cy="44885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9D69BC0-215F-4C6F-9075-C6FABA0BD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39" y="2784509"/>
            <a:ext cx="448853" cy="44885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slov 1"/>
          <p:cNvSpPr txBox="1">
            <a:spLocks noGrp="1"/>
          </p:cNvSpPr>
          <p:nvPr>
            <p:ph type="ctrTitle"/>
          </p:nvPr>
        </p:nvSpPr>
        <p:spPr>
          <a:xfrm>
            <a:off x="1841273" y="690880"/>
            <a:ext cx="9144000" cy="196409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dirty="0"/>
              <a:t>KDO NAJ SE ODLOČA ZA OTROKOVO POKLICNO PRIHODNOST?</a:t>
            </a:r>
            <a:endParaRPr dirty="0"/>
          </a:p>
        </p:txBody>
      </p:sp>
      <p:sp>
        <p:nvSpPr>
          <p:cNvPr id="159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8" name="Picture 4" descr="How the Science of Decision-Making Will Help Us Make Better Strategic  Cho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91207" y="3119120"/>
            <a:ext cx="6644132" cy="37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" y="1"/>
            <a:ext cx="1217612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Naslov 1"/>
          <p:cNvSpPr txBox="1">
            <a:spLocks noGrp="1"/>
          </p:cNvSpPr>
          <p:nvPr>
            <p:ph type="title"/>
          </p:nvPr>
        </p:nvSpPr>
        <p:spPr>
          <a:xfrm>
            <a:off x="669383" y="245963"/>
            <a:ext cx="10423490" cy="11302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  <a:defRPr sz="3200" b="1"/>
            </a:pPr>
            <a:r>
              <a:rPr lang="sl-SI" sz="4000" dirty="0">
                <a:solidFill>
                  <a:srgbClr val="B72417"/>
                </a:solidFill>
              </a:rPr>
              <a:t>SVET MOŽNOSTI, SVET IZBIR</a:t>
            </a:r>
            <a:endParaRPr sz="4000" b="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130" r="8096" b="393"/>
          <a:stretch/>
        </p:blipFill>
        <p:spPr>
          <a:xfrm>
            <a:off x="0" y="0"/>
            <a:ext cx="12204000" cy="6840000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526306" y="880843"/>
            <a:ext cx="52288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002060"/>
                </a:solidFill>
              </a:rPr>
              <a:t>Srednjo šolo / poklic naj si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endParaRPr lang="pl-PL" sz="3600" b="1" dirty="0">
              <a:solidFill>
                <a:srgbClr val="002060"/>
              </a:solidFill>
            </a:endParaRP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C00000"/>
                </a:solidFill>
              </a:rPr>
              <a:t>VSAK izbere SAM, 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endParaRPr lang="pl-PL" sz="3600" b="1" dirty="0">
              <a:solidFill>
                <a:srgbClr val="002060"/>
              </a:solidFill>
            </a:endParaRP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002060"/>
                </a:solidFill>
              </a:rPr>
              <a:t>saj boš le tako nosil tudi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C00000"/>
                </a:solidFill>
              </a:rPr>
              <a:t>ODGOVORNOST 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C00000"/>
                </a:solidFill>
              </a:rPr>
              <a:t>za </a:t>
            </a:r>
          </a:p>
          <a:p>
            <a:pPr algn="ctr">
              <a:defRPr sz="3300">
                <a:solidFill>
                  <a:srgbClr val="002060"/>
                </a:solidFill>
              </a:defRPr>
            </a:pPr>
            <a:r>
              <a:rPr lang="pl-PL" sz="3600" b="1" dirty="0">
                <a:solidFill>
                  <a:srgbClr val="C00000"/>
                </a:solidFill>
              </a:rPr>
              <a:t>SVOJO ODLOČITEV.</a:t>
            </a:r>
            <a:endParaRPr lang="pl-P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5952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lika 4" descr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36" y="1699340"/>
            <a:ext cx="5595334" cy="366472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838200" y="5726286"/>
            <a:ext cx="10515600" cy="442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70000"/>
              </a:lnSpc>
              <a:buSzTx/>
              <a:buFont typeface="Arial"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3300" b="1" dirty="0">
                <a:solidFill>
                  <a:srgbClr val="B72417"/>
                </a:solidFill>
                <a:latin typeface="Calibri" panose="020F0502020204030204" pitchFamily="34" charset="0"/>
                <a:ea typeface="Garamond Premier Pro"/>
                <a:cs typeface="Calibri" panose="020F0502020204030204" pitchFamily="34" charset="0"/>
                <a:sym typeface="Garamond Premier Pro"/>
              </a:rPr>
              <a:t>Želimo, da bi se vedno odločal z razumom in srcem.</a:t>
            </a:r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929640" y="910667"/>
            <a:ext cx="10515600" cy="60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70000"/>
              </a:lnSpc>
              <a:buSzTx/>
              <a:buFont typeface="Arial"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3600" b="1" dirty="0">
                <a:solidFill>
                  <a:srgbClr val="002060"/>
                </a:solidFill>
                <a:latin typeface="Calibri" panose="020F0502020204030204" pitchFamily="34" charset="0"/>
                <a:ea typeface="Garamond Premier Pro"/>
                <a:cs typeface="Calibri" panose="020F0502020204030204" pitchFamily="34" charset="0"/>
                <a:sym typeface="Garamond Premier Pro"/>
              </a:rPr>
              <a:t>HVALA ZA VAŠO POZORNOST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ravokotnik 1"/>
          <p:cNvSpPr txBox="1"/>
          <p:nvPr/>
        </p:nvSpPr>
        <p:spPr>
          <a:xfrm>
            <a:off x="1308522" y="976627"/>
            <a:ext cx="959128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300" b="1"/>
            </a:pPr>
            <a:r>
              <a:rPr sz="3200" dirty="0" err="1">
                <a:solidFill>
                  <a:srgbClr val="002060"/>
                </a:solidFill>
              </a:rPr>
              <a:t>Pomembno</a:t>
            </a:r>
            <a:r>
              <a:rPr sz="3200" dirty="0">
                <a:solidFill>
                  <a:srgbClr val="002060"/>
                </a:solidFill>
              </a:rPr>
              <a:t> </a:t>
            </a:r>
            <a:r>
              <a:rPr sz="3200" dirty="0" err="1">
                <a:solidFill>
                  <a:srgbClr val="002060"/>
                </a:solidFill>
              </a:rPr>
              <a:t>vlogo</a:t>
            </a:r>
            <a:r>
              <a:rPr sz="3200" dirty="0">
                <a:solidFill>
                  <a:srgbClr val="002060"/>
                </a:solidFill>
              </a:rPr>
              <a:t> </a:t>
            </a:r>
            <a:r>
              <a:rPr sz="3200" dirty="0" err="1">
                <a:solidFill>
                  <a:srgbClr val="002060"/>
                </a:solidFill>
              </a:rPr>
              <a:t>pri</a:t>
            </a:r>
            <a:r>
              <a:rPr sz="3200" dirty="0">
                <a:solidFill>
                  <a:srgbClr val="002060"/>
                </a:solidFill>
              </a:rPr>
              <a:t> </a:t>
            </a:r>
            <a:r>
              <a:rPr sz="3200" dirty="0" err="1">
                <a:solidFill>
                  <a:srgbClr val="002060"/>
                </a:solidFill>
              </a:rPr>
              <a:t>informiranju</a:t>
            </a:r>
            <a:r>
              <a:rPr lang="sl-SI" sz="3200" dirty="0">
                <a:solidFill>
                  <a:srgbClr val="002060"/>
                </a:solidFill>
              </a:rPr>
              <a:t> otroka</a:t>
            </a:r>
          </a:p>
          <a:p>
            <a:pPr algn="ctr">
              <a:defRPr sz="3300" b="1"/>
            </a:pPr>
            <a:r>
              <a:rPr lang="sl-SI" sz="3200" dirty="0">
                <a:solidFill>
                  <a:srgbClr val="002060"/>
                </a:solidFill>
              </a:rPr>
              <a:t>imamo </a:t>
            </a:r>
            <a:r>
              <a:rPr sz="3200" dirty="0" err="1">
                <a:solidFill>
                  <a:srgbClr val="002060"/>
                </a:solidFill>
              </a:rPr>
              <a:t>družina</a:t>
            </a:r>
            <a:r>
              <a:rPr sz="3200" dirty="0">
                <a:solidFill>
                  <a:srgbClr val="002060"/>
                </a:solidFill>
              </a:rPr>
              <a:t>, </a:t>
            </a:r>
            <a:r>
              <a:rPr sz="3200" dirty="0" err="1">
                <a:solidFill>
                  <a:srgbClr val="002060"/>
                </a:solidFill>
              </a:rPr>
              <a:t>šola</a:t>
            </a:r>
            <a:r>
              <a:rPr sz="3200" dirty="0">
                <a:solidFill>
                  <a:srgbClr val="002060"/>
                </a:solidFill>
              </a:rPr>
              <a:t>, </a:t>
            </a:r>
            <a:r>
              <a:rPr sz="3200" dirty="0" err="1">
                <a:solidFill>
                  <a:srgbClr val="002060"/>
                </a:solidFill>
              </a:rPr>
              <a:t>otrokovo</a:t>
            </a:r>
            <a:r>
              <a:rPr sz="3200" dirty="0">
                <a:solidFill>
                  <a:srgbClr val="002060"/>
                </a:solidFill>
              </a:rPr>
              <a:t> </a:t>
            </a:r>
            <a:r>
              <a:rPr sz="3200" dirty="0" err="1">
                <a:solidFill>
                  <a:srgbClr val="002060"/>
                </a:solidFill>
              </a:rPr>
              <a:t>okolje</a:t>
            </a:r>
            <a:r>
              <a:rPr sz="3200" dirty="0">
                <a:solidFill>
                  <a:srgbClr val="002060"/>
                </a:solidFill>
              </a:rPr>
              <a:t>,</a:t>
            </a:r>
            <a:r>
              <a:rPr lang="sl-SI" sz="32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163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50" name="Picture 2" descr="Creating the future through bold decision-making - American N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2" y="2500720"/>
            <a:ext cx="6553910" cy="42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značba mesta vsebine 2"/>
          <p:cNvSpPr txBox="1">
            <a:spLocks noGrp="1"/>
          </p:cNvSpPr>
          <p:nvPr>
            <p:ph type="body" sz="half" idx="1"/>
          </p:nvPr>
        </p:nvSpPr>
        <p:spPr>
          <a:xfrm>
            <a:off x="576267" y="591386"/>
            <a:ext cx="10515601" cy="5446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70000"/>
              </a:lnSpc>
              <a:buSzTx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RAZPIS ZA VPIS V SREDNJE ŠOL</a:t>
            </a:r>
            <a:r>
              <a:rPr lang="sl-SI" dirty="0"/>
              <a:t>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7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Arrow"/>
          <p:cNvSpPr/>
          <p:nvPr/>
        </p:nvSpPr>
        <p:spPr>
          <a:xfrm>
            <a:off x="1395935" y="2883069"/>
            <a:ext cx="568487" cy="302339"/>
          </a:xfrm>
          <a:prstGeom prst="rightArrow">
            <a:avLst>
              <a:gd name="adj1" fmla="val 29815"/>
              <a:gd name="adj2" fmla="val 104285"/>
            </a:avLst>
          </a:prstGeom>
          <a:solidFill>
            <a:srgbClr val="B7241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192098D-7F27-412A-A0D4-E3B0EAAA5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50" y="3429000"/>
            <a:ext cx="5981026" cy="318386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0B8BDBC-D3FE-44FA-BE19-364C538D9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9" y="1632705"/>
            <a:ext cx="5824209" cy="4102269"/>
          </a:xfrm>
          <a:prstGeom prst="rect">
            <a:avLst/>
          </a:prstGeom>
        </p:spPr>
      </p:pic>
      <p:sp>
        <p:nvSpPr>
          <p:cNvPr id="11" name="Arrow">
            <a:extLst>
              <a:ext uri="{FF2B5EF4-FFF2-40B4-BE49-F238E27FC236}">
                <a16:creationId xmlns:a16="http://schemas.microsoft.com/office/drawing/2014/main" id="{7FEBF409-86F9-4444-B57A-FF1125FB33E2}"/>
              </a:ext>
            </a:extLst>
          </p:cNvPr>
          <p:cNvSpPr/>
          <p:nvPr/>
        </p:nvSpPr>
        <p:spPr>
          <a:xfrm>
            <a:off x="827448" y="2784509"/>
            <a:ext cx="568487" cy="302339"/>
          </a:xfrm>
          <a:prstGeom prst="rightArrow">
            <a:avLst>
              <a:gd name="adj1" fmla="val 29815"/>
              <a:gd name="adj2" fmla="val 104285"/>
            </a:avLst>
          </a:prstGeom>
          <a:solidFill>
            <a:srgbClr val="B7241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Slika 2" descr="Slika 2"/>
          <p:cNvPicPr>
            <a:picLocks noChangeAspect="1"/>
          </p:cNvPicPr>
          <p:nvPr/>
        </p:nvPicPr>
        <p:blipFill rotWithShape="1">
          <a:blip r:embed="rId2"/>
          <a:srcRect l="11227" t="21287" r="10376" b="5697"/>
          <a:stretch/>
        </p:blipFill>
        <p:spPr>
          <a:xfrm>
            <a:off x="3132262" y="834972"/>
            <a:ext cx="7084891" cy="46780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08516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aslov 1"/>
          <p:cNvSpPr txBox="1">
            <a:spLocks noGrp="1"/>
          </p:cNvSpPr>
          <p:nvPr>
            <p:ph type="ctrTitle"/>
          </p:nvPr>
        </p:nvSpPr>
        <p:spPr>
          <a:xfrm>
            <a:off x="241432" y="1732922"/>
            <a:ext cx="11277600" cy="41056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defRPr sz="2800" b="1"/>
            </a:pPr>
            <a:r>
              <a:rPr dirty="0" err="1">
                <a:solidFill>
                  <a:srgbClr val="002060"/>
                </a:solidFill>
              </a:rPr>
              <a:t>Katera</a:t>
            </a:r>
            <a:r>
              <a:rPr dirty="0">
                <a:solidFill>
                  <a:srgbClr val="002060"/>
                </a:solidFill>
              </a:rPr>
              <a:t> so</a:t>
            </a:r>
            <a:r>
              <a:rPr lang="sl-SI" dirty="0">
                <a:solidFill>
                  <a:srgbClr val="002060"/>
                </a:solidFill>
              </a:rPr>
              <a:t> tvoja </a:t>
            </a:r>
            <a:r>
              <a:rPr dirty="0" err="1">
                <a:solidFill>
                  <a:srgbClr val="002060"/>
                </a:solidFill>
              </a:rPr>
              <a:t>močna</a:t>
            </a:r>
            <a:r>
              <a:rPr dirty="0">
                <a:solidFill>
                  <a:srgbClr val="002060"/>
                </a:solidFill>
              </a:rPr>
              <a:t> in </a:t>
            </a:r>
            <a:r>
              <a:rPr dirty="0" err="1">
                <a:solidFill>
                  <a:srgbClr val="002060"/>
                </a:solidFill>
              </a:rPr>
              <a:t>katera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šibka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področja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dirty="0">
                <a:solidFill>
                  <a:srgbClr val="002060"/>
                </a:solidFill>
              </a:rPr>
            </a:br>
            <a:r>
              <a:rPr dirty="0" err="1">
                <a:solidFill>
                  <a:srgbClr val="002060"/>
                </a:solidFill>
              </a:rPr>
              <a:t>Kaj</a:t>
            </a:r>
            <a:r>
              <a:rPr dirty="0">
                <a:solidFill>
                  <a:srgbClr val="002060"/>
                </a:solidFill>
              </a:rPr>
              <a:t> rad </a:t>
            </a:r>
            <a:r>
              <a:rPr dirty="0" err="1">
                <a:solidFill>
                  <a:srgbClr val="002060"/>
                </a:solidFill>
              </a:rPr>
              <a:t>počne</a:t>
            </a:r>
            <a:r>
              <a:rPr lang="sl-SI" dirty="0">
                <a:solidFill>
                  <a:srgbClr val="002060"/>
                </a:solidFill>
              </a:rPr>
              <a:t>š</a:t>
            </a:r>
            <a:r>
              <a:rPr dirty="0">
                <a:solidFill>
                  <a:srgbClr val="002060"/>
                </a:solidFill>
              </a:rPr>
              <a:t>? </a:t>
            </a:r>
            <a:r>
              <a:rPr dirty="0" err="1">
                <a:solidFill>
                  <a:srgbClr val="002060"/>
                </a:solidFill>
              </a:rPr>
              <a:t>Kaj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te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veseli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dirty="0">
                <a:solidFill>
                  <a:srgbClr val="002060"/>
                </a:solidFill>
              </a:rPr>
            </a:br>
            <a:r>
              <a:rPr dirty="0" err="1">
                <a:solidFill>
                  <a:srgbClr val="002060"/>
                </a:solidFill>
              </a:rPr>
              <a:t>Česa</a:t>
            </a:r>
            <a:r>
              <a:rPr dirty="0">
                <a:solidFill>
                  <a:srgbClr val="002060"/>
                </a:solidFill>
              </a:rPr>
              <a:t> ne </a:t>
            </a:r>
            <a:r>
              <a:rPr dirty="0" err="1">
                <a:solidFill>
                  <a:srgbClr val="002060"/>
                </a:solidFill>
              </a:rPr>
              <a:t>mara</a:t>
            </a:r>
            <a:r>
              <a:rPr lang="sl-SI" dirty="0">
                <a:solidFill>
                  <a:srgbClr val="002060"/>
                </a:solidFill>
              </a:rPr>
              <a:t>š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početi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dirty="0">
                <a:solidFill>
                  <a:srgbClr val="002060"/>
                </a:solidFill>
              </a:rPr>
            </a:br>
            <a:r>
              <a:rPr dirty="0">
                <a:solidFill>
                  <a:srgbClr val="002060"/>
                </a:solidFill>
              </a:rPr>
              <a:t>V </a:t>
            </a:r>
            <a:r>
              <a:rPr dirty="0" err="1">
                <a:solidFill>
                  <a:srgbClr val="002060"/>
                </a:solidFill>
              </a:rPr>
              <a:t>čem</a:t>
            </a:r>
            <a:r>
              <a:rPr lang="sl-SI" dirty="0">
                <a:solidFill>
                  <a:srgbClr val="002060"/>
                </a:solidFill>
              </a:rPr>
              <a:t> si </a:t>
            </a:r>
            <a:r>
              <a:rPr dirty="0" err="1">
                <a:solidFill>
                  <a:srgbClr val="002060"/>
                </a:solidFill>
              </a:rPr>
              <a:t>dober</a:t>
            </a:r>
            <a:r>
              <a:rPr dirty="0">
                <a:solidFill>
                  <a:srgbClr val="002060"/>
                </a:solidFill>
              </a:rPr>
              <a:t>? V </a:t>
            </a:r>
            <a:r>
              <a:rPr dirty="0" err="1">
                <a:solidFill>
                  <a:srgbClr val="002060"/>
                </a:solidFill>
              </a:rPr>
              <a:t>čem</a:t>
            </a:r>
            <a:r>
              <a:rPr dirty="0">
                <a:solidFill>
                  <a:srgbClr val="002060"/>
                </a:solidFill>
              </a:rPr>
              <a:t> pa ne?</a:t>
            </a:r>
            <a:br>
              <a:rPr dirty="0">
                <a:solidFill>
                  <a:srgbClr val="002060"/>
                </a:solidFill>
              </a:rPr>
            </a:br>
            <a:r>
              <a:rPr dirty="0" err="1">
                <a:solidFill>
                  <a:srgbClr val="002060"/>
                </a:solidFill>
              </a:rPr>
              <a:t>Kakšne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ocene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ima</a:t>
            </a:r>
            <a:r>
              <a:rPr lang="sl-SI" dirty="0">
                <a:solidFill>
                  <a:srgbClr val="002060"/>
                </a:solidFill>
              </a:rPr>
              <a:t>š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dirty="0">
                <a:solidFill>
                  <a:srgbClr val="002060"/>
                </a:solidFill>
              </a:rPr>
            </a:br>
            <a:r>
              <a:rPr dirty="0" err="1">
                <a:solidFill>
                  <a:srgbClr val="002060"/>
                </a:solidFill>
              </a:rPr>
              <a:t>Kakšne</a:t>
            </a:r>
            <a:r>
              <a:rPr dirty="0">
                <a:solidFill>
                  <a:srgbClr val="002060"/>
                </a:solidFill>
              </a:rPr>
              <a:t> so </a:t>
            </a:r>
            <a:r>
              <a:rPr lang="sl-SI" dirty="0">
                <a:solidFill>
                  <a:srgbClr val="002060"/>
                </a:solidFill>
              </a:rPr>
              <a:t>tvoje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učne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in kakšne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delovne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navade</a:t>
            </a:r>
            <a:r>
              <a:rPr dirty="0">
                <a:solidFill>
                  <a:srgbClr val="002060"/>
                </a:solidFill>
              </a:rPr>
              <a:t>?</a:t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dirty="0">
                <a:solidFill>
                  <a:srgbClr val="002060"/>
                </a:solidFill>
              </a:rPr>
              <a:t>Omogoči si konkretno izkušnjo s poklicem / z delom.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3" name="PoljeZBesedilom 2"/>
          <p:cNvSpPr txBox="1"/>
          <p:nvPr/>
        </p:nvSpPr>
        <p:spPr>
          <a:xfrm>
            <a:off x="1028700" y="773963"/>
            <a:ext cx="1005839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3500" dirty="0"/>
              <a:t>Odgovori si na vprašanja …</a:t>
            </a:r>
            <a:endParaRPr sz="3500" dirty="0"/>
          </a:p>
        </p:txBody>
      </p:sp>
      <p:sp>
        <p:nvSpPr>
          <p:cNvPr id="144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oljeZBesedilom 3"/>
          <p:cNvSpPr txBox="1"/>
          <p:nvPr/>
        </p:nvSpPr>
        <p:spPr>
          <a:xfrm>
            <a:off x="611776" y="1845342"/>
            <a:ext cx="10968447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INFORMATIVNI DNEVI</a:t>
            </a:r>
            <a:endParaRPr lang="sl-SI" dirty="0"/>
          </a:p>
          <a:p>
            <a:pPr algn="ctr">
              <a:defRPr sz="4400" b="1">
                <a:solidFill>
                  <a:srgbClr val="C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lang="sl-SI" sz="2400" dirty="0"/>
              <a:t>na srednjih šolah</a:t>
            </a:r>
          </a:p>
          <a:p>
            <a:pPr algn="ctr">
              <a:defRPr sz="2800" b="1" u="sng">
                <a:solidFill>
                  <a:srgbClr val="0B2B80"/>
                </a:solidFill>
              </a:defRPr>
            </a:pPr>
            <a:endParaRPr u="none" dirty="0"/>
          </a:p>
          <a:p>
            <a:pPr>
              <a:defRPr sz="2800" u="sng">
                <a:solidFill>
                  <a:srgbClr val="C00000"/>
                </a:solidFill>
              </a:defRPr>
            </a:pPr>
            <a:r>
              <a:rPr dirty="0"/>
              <a:t> </a:t>
            </a:r>
          </a:p>
          <a:p>
            <a:pPr algn="ctr">
              <a:defRPr sz="2800" b="1"/>
            </a:pPr>
            <a:r>
              <a:rPr dirty="0">
                <a:solidFill>
                  <a:srgbClr val="002060"/>
                </a:solidFill>
              </a:rPr>
              <a:t>PETEK, 1</a:t>
            </a:r>
            <a:r>
              <a:rPr lang="sl-SI" dirty="0">
                <a:solidFill>
                  <a:srgbClr val="002060"/>
                </a:solidFill>
              </a:rPr>
              <a:t>6</a:t>
            </a:r>
            <a:r>
              <a:rPr dirty="0">
                <a:solidFill>
                  <a:srgbClr val="002060"/>
                </a:solidFill>
              </a:rPr>
              <a:t>.2.202</a:t>
            </a:r>
            <a:r>
              <a:rPr lang="sl-SI" dirty="0">
                <a:solidFill>
                  <a:srgbClr val="002060"/>
                </a:solidFill>
              </a:rPr>
              <a:t>4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ob</a:t>
            </a:r>
            <a:r>
              <a:rPr dirty="0">
                <a:solidFill>
                  <a:srgbClr val="002060"/>
                </a:solidFill>
              </a:rPr>
              <a:t> 9. in 15. </a:t>
            </a:r>
            <a:r>
              <a:rPr dirty="0" err="1">
                <a:solidFill>
                  <a:srgbClr val="002060"/>
                </a:solidFill>
              </a:rPr>
              <a:t>uri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-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pouka</a:t>
            </a:r>
            <a:r>
              <a:rPr dirty="0">
                <a:solidFill>
                  <a:srgbClr val="002060"/>
                </a:solidFill>
              </a:rPr>
              <a:t> prost </a:t>
            </a:r>
            <a:r>
              <a:rPr dirty="0" err="1">
                <a:solidFill>
                  <a:srgbClr val="002060"/>
                </a:solidFill>
              </a:rPr>
              <a:t>dan</a:t>
            </a:r>
            <a:endParaRPr dirty="0">
              <a:solidFill>
                <a:srgbClr val="002060"/>
              </a:solidFill>
            </a:endParaRPr>
          </a:p>
          <a:p>
            <a:pPr algn="ctr">
              <a:defRPr sz="2800" b="1"/>
            </a:pPr>
            <a:r>
              <a:rPr dirty="0">
                <a:solidFill>
                  <a:srgbClr val="002060"/>
                </a:solidFill>
              </a:rPr>
              <a:t>SOBOTA, 1</a:t>
            </a:r>
            <a:r>
              <a:rPr lang="sl-SI" dirty="0">
                <a:solidFill>
                  <a:srgbClr val="002060"/>
                </a:solidFill>
              </a:rPr>
              <a:t>7</a:t>
            </a:r>
            <a:r>
              <a:rPr dirty="0">
                <a:solidFill>
                  <a:srgbClr val="002060"/>
                </a:solidFill>
              </a:rPr>
              <a:t>.2.202</a:t>
            </a:r>
            <a:r>
              <a:rPr lang="sl-SI" dirty="0">
                <a:solidFill>
                  <a:srgbClr val="002060"/>
                </a:solidFill>
              </a:rPr>
              <a:t>4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ob</a:t>
            </a:r>
            <a:r>
              <a:rPr dirty="0">
                <a:solidFill>
                  <a:srgbClr val="002060"/>
                </a:solidFill>
              </a:rPr>
              <a:t> 9. </a:t>
            </a:r>
            <a:r>
              <a:rPr dirty="0" err="1">
                <a:solidFill>
                  <a:srgbClr val="002060"/>
                </a:solidFill>
              </a:rPr>
              <a:t>uri</a:t>
            </a:r>
            <a:endParaRPr dirty="0">
              <a:solidFill>
                <a:srgbClr val="002060"/>
              </a:solidFill>
            </a:endParaRPr>
          </a:p>
          <a:p>
            <a:pPr algn="ctr">
              <a:defRPr sz="2800">
                <a:solidFill>
                  <a:srgbClr val="C00000"/>
                </a:solidFill>
              </a:defRPr>
            </a:pPr>
            <a:endParaRPr dirty="0"/>
          </a:p>
          <a:p>
            <a:pPr algn="ctr">
              <a:defRPr sz="2800">
                <a:solidFill>
                  <a:srgbClr val="C00000"/>
                </a:solidFill>
              </a:defRPr>
            </a:pPr>
            <a:endParaRPr dirty="0"/>
          </a:p>
        </p:txBody>
      </p:sp>
      <p:sp>
        <p:nvSpPr>
          <p:cNvPr id="115" name="Rectangle"/>
          <p:cNvSpPr/>
          <p:nvPr/>
        </p:nvSpPr>
        <p:spPr>
          <a:xfrm>
            <a:off x="114432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241432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značba mesta vsebine 2"/>
          <p:cNvSpPr txBox="1">
            <a:spLocks noGrp="1"/>
          </p:cNvSpPr>
          <p:nvPr>
            <p:ph type="body" idx="1"/>
          </p:nvPr>
        </p:nvSpPr>
        <p:spPr>
          <a:xfrm>
            <a:off x="689064" y="780404"/>
            <a:ext cx="10813872" cy="5297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81000"/>
              </a:lnSpc>
              <a:buSzTx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endParaRPr lang="sl-SI" dirty="0"/>
          </a:p>
          <a:p>
            <a:pPr marL="0" indent="0" algn="ctr">
              <a:lnSpc>
                <a:spcPct val="81000"/>
              </a:lnSpc>
              <a:buSzTx/>
              <a:buNone/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INFORMATIVNI DAN</a:t>
            </a:r>
            <a:endParaRPr lang="sl-SI" dirty="0"/>
          </a:p>
          <a:p>
            <a:pPr marL="0" indent="0" algn="ctr">
              <a:lnSpc>
                <a:spcPct val="81000"/>
              </a:lnSpc>
              <a:buSzTx/>
              <a:buFontTx/>
              <a:buNone/>
              <a:defRPr b="1"/>
            </a:pPr>
            <a:endParaRPr lang="sl-SI" dirty="0"/>
          </a:p>
          <a:p>
            <a:pPr marL="0" indent="0" algn="ctr">
              <a:lnSpc>
                <a:spcPct val="81000"/>
              </a:lnSpc>
              <a:buSzTx/>
              <a:buFontTx/>
              <a:buNone/>
              <a:defRPr b="1"/>
            </a:pPr>
            <a:r>
              <a:rPr lang="sl-SI" dirty="0"/>
              <a:t> </a:t>
            </a:r>
            <a:r>
              <a:rPr lang="sl-SI" dirty="0">
                <a:solidFill>
                  <a:srgbClr val="002060"/>
                </a:solidFill>
              </a:rPr>
              <a:t>- informativnega dne se udeleži </a:t>
            </a:r>
            <a:r>
              <a:rPr dirty="0" err="1">
                <a:solidFill>
                  <a:srgbClr val="002060"/>
                </a:solidFill>
              </a:rPr>
              <a:t>skupaj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s starši</a:t>
            </a:r>
          </a:p>
          <a:p>
            <a:pPr marL="0" indent="0" algn="ctr">
              <a:lnSpc>
                <a:spcPct val="81000"/>
              </a:lnSpc>
              <a:buSzTx/>
              <a:buFontTx/>
              <a:buNone/>
              <a:defRPr b="1"/>
            </a:pPr>
            <a:r>
              <a:rPr lang="sl-SI" dirty="0">
                <a:solidFill>
                  <a:srgbClr val="002060"/>
                </a:solidFill>
              </a:rPr>
              <a:t>pogovor</a:t>
            </a:r>
          </a:p>
          <a:p>
            <a:pPr marL="0" indent="0" algn="ctr">
              <a:lnSpc>
                <a:spcPct val="81000"/>
              </a:lnSpc>
              <a:buSzTx/>
              <a:buFontTx/>
              <a:buNone/>
            </a:pPr>
            <a:endParaRPr dirty="0">
              <a:solidFill>
                <a:srgbClr val="002060"/>
              </a:solidFill>
            </a:endParaRPr>
          </a:p>
          <a:p>
            <a:pPr algn="ctr">
              <a:lnSpc>
                <a:spcPct val="81000"/>
              </a:lnSpc>
              <a:buSzTx/>
              <a:buFontTx/>
              <a:buChar char="-"/>
            </a:pPr>
            <a:r>
              <a:rPr lang="sl-SI" b="1" dirty="0">
                <a:solidFill>
                  <a:srgbClr val="002060"/>
                </a:solidFill>
              </a:rPr>
              <a:t>obiščite 2 ali 3 šole</a:t>
            </a:r>
          </a:p>
          <a:p>
            <a:pPr algn="ctr">
              <a:lnSpc>
                <a:spcPct val="81000"/>
              </a:lnSpc>
              <a:buSzTx/>
              <a:buFontTx/>
              <a:buChar char="-"/>
            </a:pPr>
            <a:endParaRPr lang="sl-SI" dirty="0">
              <a:solidFill>
                <a:srgbClr val="002060"/>
              </a:solidFill>
            </a:endParaRPr>
          </a:p>
          <a:p>
            <a:pPr marL="0" indent="0" algn="ctr">
              <a:lnSpc>
                <a:spcPct val="81000"/>
              </a:lnSpc>
              <a:buSzTx/>
              <a:buNone/>
            </a:pPr>
            <a:r>
              <a:rPr lang="sl-SI" b="1" dirty="0">
                <a:solidFill>
                  <a:srgbClr val="002060"/>
                </a:solidFill>
              </a:rPr>
              <a:t>- </a:t>
            </a:r>
            <a:r>
              <a:rPr b="1" dirty="0" err="1">
                <a:solidFill>
                  <a:srgbClr val="002060"/>
                </a:solidFill>
              </a:rPr>
              <a:t>vprašajte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kar</a:t>
            </a:r>
            <a:r>
              <a:rPr b="1" dirty="0">
                <a:solidFill>
                  <a:srgbClr val="002060"/>
                </a:solidFill>
              </a:rPr>
              <a:t> vas </a:t>
            </a:r>
            <a:r>
              <a:rPr b="1" dirty="0" err="1">
                <a:solidFill>
                  <a:srgbClr val="002060"/>
                </a:solidFill>
              </a:rPr>
              <a:t>zanima</a:t>
            </a:r>
            <a:endParaRPr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81000"/>
              </a:lnSpc>
              <a:buSzTx/>
              <a:buFontTx/>
              <a:buNone/>
              <a:defRPr>
                <a:solidFill>
                  <a:srgbClr val="0B2B80"/>
                </a:solidFill>
              </a:defRPr>
            </a:pPr>
            <a:endParaRPr lang="sl-SI" dirty="0"/>
          </a:p>
        </p:txBody>
      </p:sp>
      <p:sp>
        <p:nvSpPr>
          <p:cNvPr id="111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" name="Raven puščični povezovalnik 2"/>
          <p:cNvCxnSpPr>
            <a:cxnSpLocks/>
          </p:cNvCxnSpPr>
          <p:nvPr/>
        </p:nvCxnSpPr>
        <p:spPr>
          <a:xfrm>
            <a:off x="9620891" y="2784509"/>
            <a:ext cx="331314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ravokotnik 1"/>
          <p:cNvSpPr txBox="1"/>
          <p:nvPr/>
        </p:nvSpPr>
        <p:spPr>
          <a:xfrm>
            <a:off x="1161597" y="1351280"/>
            <a:ext cx="9695741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solidFill>
                  <a:srgbClr val="B72417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defRPr>
            </a:pPr>
            <a:r>
              <a:rPr dirty="0"/>
              <a:t>ZA VEČ INFORMACIJ</a:t>
            </a:r>
          </a:p>
          <a:p>
            <a:pPr algn="ctr">
              <a:defRPr>
                <a:solidFill>
                  <a:srgbClr val="002060"/>
                </a:solidFill>
              </a:defRPr>
            </a:pPr>
            <a:endParaRPr dirty="0"/>
          </a:p>
          <a:p>
            <a:pPr algn="ctr">
              <a:defRPr sz="2800" b="1"/>
            </a:pPr>
            <a:r>
              <a:rPr dirty="0">
                <a:solidFill>
                  <a:srgbClr val="002060"/>
                </a:solidFill>
              </a:rPr>
              <a:t>v </a:t>
            </a:r>
            <a:r>
              <a:rPr lang="sl-SI" dirty="0">
                <a:solidFill>
                  <a:srgbClr val="002060"/>
                </a:solidFill>
              </a:rPr>
              <a:t>spletni brskalnik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vpišite</a:t>
            </a:r>
            <a:r>
              <a:rPr dirty="0">
                <a:solidFill>
                  <a:srgbClr val="002060"/>
                </a:solidFill>
              </a:rPr>
              <a:t>:</a:t>
            </a:r>
            <a:endParaRPr lang="sl-SI" dirty="0">
              <a:solidFill>
                <a:srgbClr val="002060"/>
              </a:solidFill>
            </a:endParaRPr>
          </a:p>
          <a:p>
            <a:pPr algn="ctr">
              <a:defRPr sz="2800" b="1"/>
            </a:pPr>
            <a:endParaRPr dirty="0"/>
          </a:p>
          <a:p>
            <a:pPr algn="ctr">
              <a:defRPr sz="2800" b="1">
                <a:solidFill>
                  <a:srgbClr val="0B2B80"/>
                </a:solidFill>
              </a:defRPr>
            </a:pPr>
            <a:r>
              <a:rPr sz="3600" dirty="0" err="1">
                <a:solidFill>
                  <a:srgbClr val="C00000"/>
                </a:solidFill>
              </a:rPr>
              <a:t>Vpis</a:t>
            </a:r>
            <a:r>
              <a:rPr sz="3600" dirty="0">
                <a:solidFill>
                  <a:srgbClr val="C00000"/>
                </a:solidFill>
              </a:rPr>
              <a:t> v </a:t>
            </a:r>
            <a:r>
              <a:rPr sz="3600" dirty="0" err="1">
                <a:solidFill>
                  <a:srgbClr val="C00000"/>
                </a:solidFill>
              </a:rPr>
              <a:t>srednjo</a:t>
            </a:r>
            <a:r>
              <a:rPr sz="3600" dirty="0">
                <a:solidFill>
                  <a:srgbClr val="C00000"/>
                </a:solidFill>
              </a:rPr>
              <a:t> </a:t>
            </a:r>
            <a:r>
              <a:rPr sz="3600" dirty="0" err="1">
                <a:solidFill>
                  <a:srgbClr val="C00000"/>
                </a:solidFill>
              </a:rPr>
              <a:t>šolo</a:t>
            </a:r>
            <a:r>
              <a:rPr sz="3600" dirty="0">
                <a:solidFill>
                  <a:srgbClr val="C00000"/>
                </a:solidFill>
              </a:rPr>
              <a:t> gov.si</a:t>
            </a:r>
            <a:endParaRPr lang="sl-SI" sz="3600" dirty="0">
              <a:solidFill>
                <a:srgbClr val="C00000"/>
              </a:solidFill>
            </a:endParaRPr>
          </a:p>
          <a:p>
            <a:pPr algn="ctr">
              <a:defRPr sz="2800" u="sng"/>
            </a:pPr>
            <a:endParaRPr u="sng" dirty="0"/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- obiščite </a:t>
            </a:r>
            <a:r>
              <a:rPr dirty="0" err="1">
                <a:solidFill>
                  <a:srgbClr val="002060"/>
                </a:solidFill>
              </a:rPr>
              <a:t>spletn</a:t>
            </a:r>
            <a:r>
              <a:rPr lang="sl-SI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stran</a:t>
            </a:r>
            <a:r>
              <a:rPr lang="sl-SI" dirty="0">
                <a:solidFill>
                  <a:srgbClr val="002060"/>
                </a:solidFill>
              </a:rPr>
              <a:t>i </a:t>
            </a:r>
            <a:r>
              <a:rPr dirty="0" err="1">
                <a:solidFill>
                  <a:srgbClr val="002060"/>
                </a:solidFill>
              </a:rPr>
              <a:t>srednj</a:t>
            </a:r>
            <a:r>
              <a:rPr lang="sl-SI" dirty="0">
                <a:solidFill>
                  <a:srgbClr val="002060"/>
                </a:solidFill>
              </a:rPr>
              <a:t>ih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šol</a:t>
            </a:r>
            <a:endParaRPr dirty="0">
              <a:solidFill>
                <a:srgbClr val="002060"/>
              </a:solidFill>
            </a:endParaRPr>
          </a:p>
          <a:p>
            <a:pPr algn="ctr">
              <a:defRPr sz="2800"/>
            </a:pPr>
            <a:endParaRPr dirty="0">
              <a:solidFill>
                <a:srgbClr val="002060"/>
              </a:solidFill>
            </a:endParaRPr>
          </a:p>
          <a:p>
            <a:pPr algn="ctr">
              <a:defRPr sz="2800" b="1"/>
            </a:pPr>
            <a:r>
              <a:rPr lang="sl-SI" dirty="0">
                <a:solidFill>
                  <a:srgbClr val="002060"/>
                </a:solidFill>
              </a:rPr>
              <a:t>- posvetujte se 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svetovalno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delavko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na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srednji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šoli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9" name="Rectangle"/>
          <p:cNvSpPr/>
          <p:nvPr/>
        </p:nvSpPr>
        <p:spPr>
          <a:xfrm>
            <a:off x="241895" y="4074318"/>
            <a:ext cx="506281" cy="253854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3">
                  <a:lumOff val="8823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11434365" y="245963"/>
            <a:ext cx="506281" cy="2538546"/>
          </a:xfrm>
          <a:prstGeom prst="rect">
            <a:avLst/>
          </a:prstGeom>
          <a:gradFill>
            <a:gsLst>
              <a:gs pos="0">
                <a:schemeClr val="accent3">
                  <a:lumOff val="8823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ova tema">
  <a:themeElements>
    <a:clrScheme name="Officeova 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ova 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Officeova 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ova 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535</Words>
  <Application>Microsoft Office PowerPoint</Application>
  <PresentationFormat>Širokozaslonsko</PresentationFormat>
  <Paragraphs>97</Paragraphs>
  <Slides>21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 Premier Pro</vt:lpstr>
      <vt:lpstr>Officeova tema</vt:lpstr>
      <vt:lpstr>PowerPointova predstavitev</vt:lpstr>
      <vt:lpstr>SVET MOŽNOSTI, SVET IZBIR</vt:lpstr>
      <vt:lpstr>PowerPointova predstavitev</vt:lpstr>
      <vt:lpstr>PowerPointova predstavitev</vt:lpstr>
      <vt:lpstr>PowerPointova predstavitev</vt:lpstr>
      <vt:lpstr>Katera so tvoja močna in katera šibka področja? Kaj rad počneš? Kaj te veseli? Česa ne maraš početi? V čem si dober? V čem pa ne? Kakšne ocene imaš? Kakšne so tvoje učne in kakšne delovne navade? Omogoči si konkretno izkušnjo s poklicem / z delom.</vt:lpstr>
      <vt:lpstr>PowerPointova predstavitev</vt:lpstr>
      <vt:lpstr>PowerPointova predstavitev</vt:lpstr>
      <vt:lpstr>PowerPointova predstavitev</vt:lpstr>
      <vt:lpstr> </vt:lpstr>
      <vt:lpstr>PowerPointova predstavitev</vt:lpstr>
      <vt:lpstr>POMEMBNI DATUMI</vt:lpstr>
      <vt:lpstr>PowerPointova predstavitev</vt:lpstr>
      <vt:lpstr>Prijave 2.4.2024 (obrazec na gov.si) možnost prenosa prijave do 3.7.2024</vt:lpstr>
      <vt:lpstr>PowerPointova predstavitev</vt:lpstr>
      <vt:lpstr>PowerPointova predstavitev</vt:lpstr>
      <vt:lpstr>PowerPointova predstavitev</vt:lpstr>
      <vt:lpstr>KONTAKT manca.tori@os-otocec.si       07 / 30 99 905 melita.bevc.novak@os-otocec.si       07 / 29 27 951</vt:lpstr>
      <vt:lpstr>KDO NAJ SE ODLOČA ZA OTROKOVO POKLICNO PRIHODNOST?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Lenovo</dc:creator>
  <cp:lastModifiedBy>Manca Tori</cp:lastModifiedBy>
  <cp:revision>58</cp:revision>
  <cp:lastPrinted>2024-01-30T07:46:45Z</cp:lastPrinted>
  <dcterms:modified xsi:type="dcterms:W3CDTF">2024-02-16T09:10:29Z</dcterms:modified>
</cp:coreProperties>
</file>