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57" r:id="rId4"/>
    <p:sldId id="270" r:id="rId5"/>
    <p:sldId id="266" r:id="rId6"/>
    <p:sldId id="258" r:id="rId7"/>
    <p:sldId id="260" r:id="rId8"/>
    <p:sldId id="259" r:id="rId9"/>
    <p:sldId id="261" r:id="rId10"/>
    <p:sldId id="277" r:id="rId11"/>
    <p:sldId id="262" r:id="rId12"/>
    <p:sldId id="275" r:id="rId13"/>
    <p:sldId id="272" r:id="rId14"/>
    <p:sldId id="263" r:id="rId15"/>
    <p:sldId id="276" r:id="rId16"/>
    <p:sldId id="265" r:id="rId17"/>
    <p:sldId id="267" r:id="rId18"/>
    <p:sldId id="268" r:id="rId19"/>
    <p:sldId id="269" r:id="rId20"/>
    <p:sldId id="273" r:id="rId21"/>
    <p:sldId id="271" r:id="rId22"/>
  </p:sldIdLst>
  <p:sldSz cx="12192000" cy="6858000"/>
  <p:notesSz cx="6889750" cy="1002188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9200"/>
          </a:xfrm>
          <a:prstGeom prst="rect">
            <a:avLst/>
          </a:prstGeom>
        </p:spPr>
        <p:txBody>
          <a:bodyPr lIns="96634" tIns="48317" rIns="96634" bIns="48317"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8634" y="4760397"/>
            <a:ext cx="5052483" cy="4509850"/>
          </a:xfrm>
          <a:prstGeom prst="rect">
            <a:avLst/>
          </a:prstGeom>
        </p:spPr>
        <p:txBody>
          <a:bodyPr lIns="96634" tIns="48317" rIns="96634" bIns="48317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92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7812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Označba mesta besedila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Označba mesta besedila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Označba mesta slik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ips-rs.si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melita.bevc.novak@os-otocec.si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značba mesta vsebine 2"/>
          <p:cNvSpPr txBox="1">
            <a:spLocks noGrp="1"/>
          </p:cNvSpPr>
          <p:nvPr>
            <p:ph type="body" sz="half" idx="1"/>
          </p:nvPr>
        </p:nvSpPr>
        <p:spPr>
          <a:xfrm>
            <a:off x="747713" y="545036"/>
            <a:ext cx="10515600" cy="18287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60000"/>
              </a:lnSpc>
              <a:buSzTx/>
              <a:buNone/>
              <a:defRPr sz="6000" b="1">
                <a:solidFill>
                  <a:srgbClr val="C00000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endParaRPr dirty="0"/>
          </a:p>
          <a:p>
            <a:pPr marL="0" indent="0" algn="ctr">
              <a:lnSpc>
                <a:spcPct val="60000"/>
              </a:lnSpc>
              <a:buSzTx/>
              <a:buNone/>
              <a:defRPr sz="6000" b="1">
                <a:solidFill>
                  <a:srgbClr val="C00000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lang="sl-SI" sz="4400" dirty="0"/>
              <a:t>VPIS V SREDNJO ŠOLO</a:t>
            </a:r>
          </a:p>
          <a:p>
            <a:pPr marL="0" indent="0" algn="ctr">
              <a:lnSpc>
                <a:spcPct val="60000"/>
              </a:lnSpc>
              <a:buSzTx/>
              <a:buNone/>
              <a:defRPr sz="6000" b="1">
                <a:solidFill>
                  <a:srgbClr val="C00000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lang="sl-SI" sz="2400" dirty="0"/>
              <a:t>za šolsko leto 2023-2024</a:t>
            </a:r>
            <a:endParaRPr sz="2400" dirty="0"/>
          </a:p>
        </p:txBody>
      </p:sp>
      <p:pic>
        <p:nvPicPr>
          <p:cNvPr id="95" name="Slika 4" descr="Slika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67221" y="2540694"/>
            <a:ext cx="5595333" cy="366473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Rectangle"/>
          <p:cNvSpPr/>
          <p:nvPr/>
        </p:nvSpPr>
        <p:spPr>
          <a:xfrm>
            <a:off x="114432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7" name="Rectangle"/>
          <p:cNvSpPr/>
          <p:nvPr/>
        </p:nvSpPr>
        <p:spPr>
          <a:xfrm>
            <a:off x="241432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4DAF5E-2E78-4E60-9B94-BBC5DB26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763AF12-EEC2-45FF-994B-CFA613BEC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934" y="471650"/>
            <a:ext cx="10515600" cy="881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300" b="1" dirty="0">
                <a:solidFill>
                  <a:srgbClr val="C00000"/>
                </a:solidFill>
              </a:rPr>
              <a:t>šole z visokim vpisom    :    deficitarni poklici</a:t>
            </a:r>
          </a:p>
        </p:txBody>
      </p:sp>
      <p:pic>
        <p:nvPicPr>
          <p:cNvPr id="1026" name="Picture 2" descr="Oblikovalec kovin - orodjar">
            <a:extLst>
              <a:ext uri="{FF2B5EF4-FFF2-40B4-BE49-F238E27FC236}">
                <a16:creationId xmlns:a16="http://schemas.microsoft.com/office/drawing/2014/main" id="{AB760D1C-9D79-4DFC-B04D-6C5F076F4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9" y="3733743"/>
            <a:ext cx="2279608" cy="223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IJSKI TEHNIK – 4 leta – Srednja šola za strojništvo, mehatroniko in  medije">
            <a:extLst>
              <a:ext uri="{FF2B5EF4-FFF2-40B4-BE49-F238E27FC236}">
                <a16:creationId xmlns:a16="http://schemas.microsoft.com/office/drawing/2014/main" id="{3FB9A930-6461-46A3-807E-8257885EA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770" y="1320965"/>
            <a:ext cx="3162053" cy="21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emijski tehnik SSI – DSŠ Lendava">
            <a:extLst>
              <a:ext uri="{FF2B5EF4-FFF2-40B4-BE49-F238E27FC236}">
                <a16:creationId xmlns:a16="http://schemas.microsoft.com/office/drawing/2014/main" id="{7420259D-AB46-481E-9637-12367955D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53" y="3733742"/>
            <a:ext cx="2085482" cy="2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olaganje ploščic zunaj in znotraj • Keramičarstvo Petoš">
            <a:extLst>
              <a:ext uri="{FF2B5EF4-FFF2-40B4-BE49-F238E27FC236}">
                <a16:creationId xmlns:a16="http://schemas.microsoft.com/office/drawing/2014/main" id="{138736F4-C46C-436D-9732-7914F9C17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573" y="1320965"/>
            <a:ext cx="3236980" cy="215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značba mesta besedila 2">
            <a:extLst>
              <a:ext uri="{FF2B5EF4-FFF2-40B4-BE49-F238E27FC236}">
                <a16:creationId xmlns:a16="http://schemas.microsoft.com/office/drawing/2014/main" id="{F70666CA-B1E2-47F1-B0DC-299450816E88}"/>
              </a:ext>
            </a:extLst>
          </p:cNvPr>
          <p:cNvSpPr txBox="1">
            <a:spLocks/>
          </p:cNvSpPr>
          <p:nvPr/>
        </p:nvSpPr>
        <p:spPr>
          <a:xfrm>
            <a:off x="291934" y="6223554"/>
            <a:ext cx="10515600" cy="88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 hangingPunct="1">
              <a:buFont typeface="Arial"/>
              <a:buNone/>
            </a:pPr>
            <a:r>
              <a:rPr lang="sl-SI" b="1" dirty="0">
                <a:solidFill>
                  <a:srgbClr val="0070C0"/>
                </a:solidFill>
              </a:rPr>
              <a:t>Kaj se bodo vpisovali naši devetošolci?</a:t>
            </a:r>
          </a:p>
        </p:txBody>
      </p:sp>
    </p:spTree>
    <p:extLst>
      <p:ext uri="{BB962C8B-B14F-4D97-AF65-F5344CB8AC3E}">
        <p14:creationId xmlns:p14="http://schemas.microsoft.com/office/powerpoint/2010/main" val="3743196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Naslov 1"/>
          <p:cNvSpPr txBox="1">
            <a:spLocks noGrp="1"/>
          </p:cNvSpPr>
          <p:nvPr>
            <p:ph type="title"/>
          </p:nvPr>
        </p:nvSpPr>
        <p:spPr>
          <a:xfrm>
            <a:off x="2333195" y="621579"/>
            <a:ext cx="7525610" cy="132556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lvl1pPr>
          </a:lstStyle>
          <a:p>
            <a:r>
              <a:rPr sz="3900" dirty="0"/>
              <a:t>POMEMBNI DATUMI</a:t>
            </a:r>
          </a:p>
        </p:txBody>
      </p:sp>
      <p:sp>
        <p:nvSpPr>
          <p:cNvPr id="123" name="Označba mesta vsebine 2"/>
          <p:cNvSpPr txBox="1">
            <a:spLocks noGrp="1"/>
          </p:cNvSpPr>
          <p:nvPr>
            <p:ph type="body" sz="half" idx="1"/>
          </p:nvPr>
        </p:nvSpPr>
        <p:spPr>
          <a:xfrm>
            <a:off x="1056472" y="1947143"/>
            <a:ext cx="4880927" cy="4313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SzTx/>
              <a:buNone/>
              <a:defRPr sz="2400" b="1"/>
            </a:pPr>
            <a:r>
              <a:rPr lang="sl-SI" sz="3300" dirty="0">
                <a:solidFill>
                  <a:srgbClr val="C00000"/>
                </a:solidFill>
              </a:rPr>
              <a:t>Prijava </a:t>
            </a:r>
            <a:r>
              <a:rPr sz="3300" dirty="0" err="1">
                <a:solidFill>
                  <a:srgbClr val="C00000"/>
                </a:solidFill>
              </a:rPr>
              <a:t>za</a:t>
            </a:r>
            <a:r>
              <a:rPr sz="3300" dirty="0">
                <a:solidFill>
                  <a:srgbClr val="C00000"/>
                </a:solidFill>
              </a:rPr>
              <a:t> </a:t>
            </a:r>
            <a:r>
              <a:rPr sz="3300" dirty="0" err="1">
                <a:solidFill>
                  <a:srgbClr val="C00000"/>
                </a:solidFill>
              </a:rPr>
              <a:t>vpis</a:t>
            </a:r>
            <a:r>
              <a:rPr lang="sl-SI" sz="3300" dirty="0">
                <a:solidFill>
                  <a:srgbClr val="C00000"/>
                </a:solidFill>
              </a:rPr>
              <a:t> v srednjo šolo</a:t>
            </a:r>
          </a:p>
          <a:p>
            <a:pPr marL="0" indent="0">
              <a:lnSpc>
                <a:spcPct val="100000"/>
              </a:lnSpc>
              <a:buSzTx/>
              <a:buNone/>
              <a:defRPr sz="2400" b="1"/>
            </a:pPr>
            <a:endParaRPr lang="sl-SI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 b="1"/>
            </a:pPr>
            <a:r>
              <a:rPr lang="sl-SI" b="1" dirty="0">
                <a:solidFill>
                  <a:srgbClr val="002060"/>
                </a:solidFill>
              </a:rPr>
              <a:t>Prijavo bomo izpolnjevali v šoli okoli            10. marca 2023.</a:t>
            </a:r>
            <a:br>
              <a:rPr lang="sl-SI" b="1" dirty="0">
                <a:solidFill>
                  <a:srgbClr val="002060"/>
                </a:solidFill>
              </a:rPr>
            </a:br>
            <a:r>
              <a:rPr lang="sl-SI" b="1" dirty="0">
                <a:solidFill>
                  <a:srgbClr val="002060"/>
                </a:solidFill>
              </a:rPr>
              <a:t>Podatke o starših boste izpolnili starši.              S svojim podpisom boste potrdili vpis vašega otroka na določeno SŠ.</a:t>
            </a:r>
          </a:p>
          <a:p>
            <a:pPr marL="0" indent="0">
              <a:lnSpc>
                <a:spcPct val="100000"/>
              </a:lnSpc>
              <a:buSzTx/>
              <a:buNone/>
              <a:defRPr sz="2400" b="1"/>
            </a:pPr>
            <a:endParaRPr lang="sl-SI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 b="1"/>
            </a:pPr>
            <a:r>
              <a:rPr lang="sl-SI" sz="2400" b="1" dirty="0">
                <a:solidFill>
                  <a:srgbClr val="C00000"/>
                </a:solidFill>
              </a:rPr>
              <a:t>Prijave morajo biti poslane na SŠ                    do 3.4.2023.</a:t>
            </a:r>
          </a:p>
          <a:p>
            <a:pPr marL="0" indent="0">
              <a:lnSpc>
                <a:spcPct val="100000"/>
              </a:lnSpc>
              <a:buSzTx/>
              <a:buNone/>
              <a:defRPr sz="2400" b="1"/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125" name="Rectangle"/>
          <p:cNvSpPr/>
          <p:nvPr/>
        </p:nvSpPr>
        <p:spPr>
          <a:xfrm>
            <a:off x="114432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41432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Označba mesta vsebine 2"/>
          <p:cNvSpPr txBox="1">
            <a:spLocks/>
          </p:cNvSpPr>
          <p:nvPr/>
        </p:nvSpPr>
        <p:spPr>
          <a:xfrm>
            <a:off x="7124712" y="1917764"/>
            <a:ext cx="2933687" cy="4313107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sl-SI" sz="2400" dirty="0">
                <a:solidFill>
                  <a:srgbClr val="002060"/>
                </a:solidFill>
              </a:rPr>
              <a:t>*izjema </a:t>
            </a:r>
            <a:r>
              <a:rPr lang="sl-SI" sz="2400" dirty="0">
                <a:solidFill>
                  <a:srgbClr val="C00000"/>
                </a:solidFill>
              </a:rPr>
              <a:t>športna gimnazija </a:t>
            </a:r>
            <a:r>
              <a:rPr lang="sl-SI" sz="2400" dirty="0">
                <a:solidFill>
                  <a:srgbClr val="002060"/>
                </a:solidFill>
              </a:rPr>
              <a:t>in </a:t>
            </a:r>
            <a:r>
              <a:rPr lang="sl-SI" sz="2400" dirty="0">
                <a:solidFill>
                  <a:srgbClr val="C00000"/>
                </a:solidFill>
              </a:rPr>
              <a:t>preizkusi nadarjenosti - </a:t>
            </a:r>
            <a:r>
              <a:rPr lang="sl-SI" sz="2400" dirty="0">
                <a:solidFill>
                  <a:srgbClr val="002060"/>
                </a:solidFill>
              </a:rPr>
              <a:t>posredovanje dokumentacije do 2.3.2023</a:t>
            </a:r>
          </a:p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sl-SI" sz="2400" dirty="0">
                <a:solidFill>
                  <a:srgbClr val="002060"/>
                </a:solidFill>
              </a:rPr>
              <a:t>Šola obvesti o izpolnjevanju pogojev do 27.3.2023</a:t>
            </a:r>
          </a:p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endParaRPr lang="sl-SI" sz="2400" dirty="0">
              <a:solidFill>
                <a:srgbClr val="0070C0"/>
              </a:solidFill>
            </a:endParaRPr>
          </a:p>
          <a:p>
            <a:pPr marL="0" indent="0" hangingPunct="1">
              <a:lnSpc>
                <a:spcPct val="100000"/>
              </a:lnSpc>
              <a:buSzTx/>
              <a:buNone/>
              <a:defRPr sz="2400" b="1"/>
            </a:pPr>
            <a:endParaRPr lang="sl-SI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sz="quarter" idx="1"/>
          </p:nvPr>
        </p:nvSpPr>
        <p:spPr>
          <a:xfrm>
            <a:off x="1442720" y="4658677"/>
            <a:ext cx="9144000" cy="1305243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02060"/>
                </a:solidFill>
              </a:rPr>
              <a:t>Posebnost nekaterih poklicnih šol</a:t>
            </a:r>
          </a:p>
          <a:p>
            <a:r>
              <a:rPr lang="sl-SI" sz="3200" b="1" dirty="0">
                <a:solidFill>
                  <a:srgbClr val="C00000"/>
                </a:solidFill>
              </a:rPr>
              <a:t>šolska oblika   ali   vajeniška oblika </a:t>
            </a:r>
          </a:p>
        </p:txBody>
      </p:sp>
      <p:pic>
        <p:nvPicPr>
          <p:cNvPr id="1026" name="Picture 2" descr="Free vector welder construction worker repairs pi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20" y="558165"/>
            <a:ext cx="9158197" cy="37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"/>
          <p:cNvSpPr/>
          <p:nvPr/>
        </p:nvSpPr>
        <p:spPr>
          <a:xfrm>
            <a:off x="2418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Rectangle"/>
          <p:cNvSpPr/>
          <p:nvPr/>
        </p:nvSpPr>
        <p:spPr>
          <a:xfrm>
            <a:off x="11434365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22578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ava številčnega stanja - 8. april…"/>
          <p:cNvSpPr txBox="1"/>
          <p:nvPr/>
        </p:nvSpPr>
        <p:spPr>
          <a:xfrm>
            <a:off x="5354319" y="705153"/>
            <a:ext cx="5398135" cy="576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000"/>
              </a:spcBef>
              <a:buFont typeface="Arial"/>
              <a:defRPr sz="2400" b="1"/>
            </a:pPr>
            <a:r>
              <a:rPr sz="2600" dirty="0" err="1">
                <a:solidFill>
                  <a:srgbClr val="002060"/>
                </a:solidFill>
              </a:rPr>
              <a:t>Objava</a:t>
            </a:r>
            <a:r>
              <a:rPr sz="2600" dirty="0">
                <a:solidFill>
                  <a:srgbClr val="002060"/>
                </a:solidFill>
              </a:rPr>
              <a:t> </a:t>
            </a:r>
            <a:r>
              <a:rPr sz="2600" dirty="0" err="1">
                <a:solidFill>
                  <a:srgbClr val="002060"/>
                </a:solidFill>
              </a:rPr>
              <a:t>številčnega</a:t>
            </a:r>
            <a:r>
              <a:rPr sz="2600" dirty="0">
                <a:solidFill>
                  <a:srgbClr val="002060"/>
                </a:solidFill>
              </a:rPr>
              <a:t> </a:t>
            </a:r>
            <a:r>
              <a:rPr sz="2600" dirty="0" err="1">
                <a:solidFill>
                  <a:srgbClr val="002060"/>
                </a:solidFill>
              </a:rPr>
              <a:t>stanja</a:t>
            </a:r>
            <a:r>
              <a:rPr lang="sl-SI" sz="2600" dirty="0">
                <a:solidFill>
                  <a:srgbClr val="002060"/>
                </a:solidFill>
              </a:rPr>
              <a:t> na spletu</a:t>
            </a:r>
            <a:br>
              <a:rPr lang="sl-SI" sz="2600" dirty="0">
                <a:solidFill>
                  <a:srgbClr val="002060"/>
                </a:solidFill>
              </a:rPr>
            </a:br>
            <a:r>
              <a:rPr lang="sl-SI" sz="3200" dirty="0">
                <a:solidFill>
                  <a:srgbClr val="002060"/>
                </a:solidFill>
              </a:rPr>
              <a:t>7</a:t>
            </a:r>
            <a:r>
              <a:rPr sz="3200" dirty="0">
                <a:solidFill>
                  <a:srgbClr val="002060"/>
                </a:solidFill>
              </a:rPr>
              <a:t>.</a:t>
            </a:r>
            <a:r>
              <a:rPr lang="sl-SI" sz="3200" dirty="0">
                <a:solidFill>
                  <a:srgbClr val="002060"/>
                </a:solidFill>
              </a:rPr>
              <a:t>4.2023</a:t>
            </a:r>
            <a:endParaRPr sz="3200" dirty="0">
              <a:solidFill>
                <a:srgbClr val="002060"/>
              </a:solidFill>
            </a:endParaRPr>
          </a:p>
          <a:p>
            <a:pPr>
              <a:spcBef>
                <a:spcPts val="1000"/>
              </a:spcBef>
              <a:buFont typeface="Arial"/>
              <a:defRPr sz="2400" b="1"/>
            </a:pPr>
            <a:endParaRPr sz="2000" dirty="0">
              <a:solidFill>
                <a:srgbClr val="002060"/>
              </a:solidFill>
            </a:endParaRPr>
          </a:p>
          <a:p>
            <a:pPr>
              <a:spcBef>
                <a:spcPts val="1000"/>
              </a:spcBef>
              <a:buFont typeface="Arial"/>
              <a:defRPr sz="2400" b="1"/>
            </a:pPr>
            <a:r>
              <a:rPr lang="sl-SI" sz="2600" dirty="0">
                <a:solidFill>
                  <a:srgbClr val="002060"/>
                </a:solidFill>
              </a:rPr>
              <a:t>Možen prenos</a:t>
            </a:r>
            <a:r>
              <a:rPr sz="2600" dirty="0">
                <a:solidFill>
                  <a:srgbClr val="002060"/>
                </a:solidFill>
              </a:rPr>
              <a:t> </a:t>
            </a:r>
            <a:r>
              <a:rPr sz="2600" dirty="0" err="1">
                <a:solidFill>
                  <a:srgbClr val="002060"/>
                </a:solidFill>
              </a:rPr>
              <a:t>prijave</a:t>
            </a:r>
            <a:br>
              <a:rPr lang="sl-SI" sz="2600" dirty="0">
                <a:solidFill>
                  <a:srgbClr val="002060"/>
                </a:solidFill>
              </a:rPr>
            </a:br>
            <a:r>
              <a:rPr lang="sl-SI" sz="3200" dirty="0">
                <a:solidFill>
                  <a:srgbClr val="002060"/>
                </a:solidFill>
              </a:rPr>
              <a:t>8. – 24.4.2023</a:t>
            </a:r>
            <a:br>
              <a:rPr lang="sl-SI" sz="2600" dirty="0">
                <a:solidFill>
                  <a:srgbClr val="002060"/>
                </a:solidFill>
              </a:rPr>
            </a:br>
            <a:endParaRPr sz="2600" dirty="0">
              <a:solidFill>
                <a:srgbClr val="002060"/>
              </a:solidFill>
            </a:endParaRPr>
          </a:p>
          <a:p>
            <a:pPr>
              <a:spcBef>
                <a:spcPts val="1000"/>
              </a:spcBef>
              <a:buFont typeface="Arial"/>
              <a:defRPr sz="2400" b="1"/>
            </a:pPr>
            <a:r>
              <a:rPr sz="2600" dirty="0" err="1">
                <a:solidFill>
                  <a:srgbClr val="002060"/>
                </a:solidFill>
              </a:rPr>
              <a:t>Omejitev</a:t>
            </a:r>
            <a:r>
              <a:rPr sz="2600" dirty="0">
                <a:solidFill>
                  <a:srgbClr val="002060"/>
                </a:solidFill>
              </a:rPr>
              <a:t> </a:t>
            </a:r>
            <a:r>
              <a:rPr sz="2600" dirty="0" err="1">
                <a:solidFill>
                  <a:srgbClr val="002060"/>
                </a:solidFill>
              </a:rPr>
              <a:t>vpisa</a:t>
            </a:r>
            <a:endParaRPr lang="sl-SI" sz="2600" dirty="0">
              <a:solidFill>
                <a:srgbClr val="002060"/>
              </a:solidFill>
            </a:endParaRPr>
          </a:p>
          <a:p>
            <a:pPr>
              <a:spcBef>
                <a:spcPts val="1000"/>
              </a:spcBef>
              <a:buFont typeface="Arial"/>
              <a:defRPr sz="2400" b="1"/>
            </a:pPr>
            <a:r>
              <a:rPr lang="sl-SI" sz="3200" dirty="0">
                <a:solidFill>
                  <a:srgbClr val="002060"/>
                </a:solidFill>
              </a:rPr>
              <a:t>maj 2023</a:t>
            </a:r>
            <a:endParaRPr sz="3200" dirty="0">
              <a:solidFill>
                <a:srgbClr val="002060"/>
              </a:solidFill>
            </a:endParaRPr>
          </a:p>
          <a:p>
            <a:pPr>
              <a:spcBef>
                <a:spcPts val="1000"/>
              </a:spcBef>
              <a:buFont typeface="Arial"/>
              <a:defRPr sz="2400" b="1"/>
            </a:pPr>
            <a:endParaRPr sz="2000" dirty="0">
              <a:solidFill>
                <a:srgbClr val="002060"/>
              </a:solidFill>
            </a:endParaRPr>
          </a:p>
          <a:p>
            <a:pPr>
              <a:spcBef>
                <a:spcPts val="1000"/>
              </a:spcBef>
              <a:buFont typeface="Arial"/>
              <a:defRPr sz="2400" b="1"/>
            </a:pPr>
            <a:r>
              <a:rPr sz="2600" dirty="0" err="1">
                <a:solidFill>
                  <a:srgbClr val="002060"/>
                </a:solidFill>
              </a:rPr>
              <a:t>Vpis</a:t>
            </a:r>
            <a:r>
              <a:rPr sz="2600" dirty="0">
                <a:solidFill>
                  <a:srgbClr val="002060"/>
                </a:solidFill>
              </a:rPr>
              <a:t> v </a:t>
            </a:r>
            <a:r>
              <a:rPr sz="2600" dirty="0" err="1">
                <a:solidFill>
                  <a:srgbClr val="002060"/>
                </a:solidFill>
              </a:rPr>
              <a:t>srednji</a:t>
            </a:r>
            <a:r>
              <a:rPr sz="2600" dirty="0">
                <a:solidFill>
                  <a:srgbClr val="002060"/>
                </a:solidFill>
              </a:rPr>
              <a:t> </a:t>
            </a:r>
            <a:r>
              <a:rPr sz="2600" dirty="0" err="1">
                <a:solidFill>
                  <a:srgbClr val="002060"/>
                </a:solidFill>
              </a:rPr>
              <a:t>šoli</a:t>
            </a:r>
            <a:endParaRPr lang="sl-SI" sz="2600" dirty="0">
              <a:solidFill>
                <a:srgbClr val="002060"/>
              </a:solidFill>
            </a:endParaRPr>
          </a:p>
          <a:p>
            <a:pPr>
              <a:spcBef>
                <a:spcPts val="1000"/>
              </a:spcBef>
              <a:buFont typeface="Arial"/>
              <a:defRPr sz="2400" b="1"/>
            </a:pPr>
            <a:r>
              <a:rPr sz="3200" dirty="0" err="1">
                <a:solidFill>
                  <a:srgbClr val="002060"/>
                </a:solidFill>
              </a:rPr>
              <a:t>okoli</a:t>
            </a:r>
            <a:r>
              <a:rPr sz="3200" dirty="0">
                <a:solidFill>
                  <a:srgbClr val="002060"/>
                </a:solidFill>
              </a:rPr>
              <a:t> 15.</a:t>
            </a:r>
            <a:r>
              <a:rPr lang="sl-SI" sz="3200" dirty="0">
                <a:solidFill>
                  <a:srgbClr val="002060"/>
                </a:solidFill>
              </a:rPr>
              <a:t>6.2023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3" name="Rectangle"/>
          <p:cNvSpPr/>
          <p:nvPr/>
        </p:nvSpPr>
        <p:spPr>
          <a:xfrm>
            <a:off x="114432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Rectangle"/>
          <p:cNvSpPr/>
          <p:nvPr/>
        </p:nvSpPr>
        <p:spPr>
          <a:xfrm>
            <a:off x="241432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439114" y="724487"/>
            <a:ext cx="7525610" cy="13255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B72417"/>
                </a:solidFill>
                <a:uFillTx/>
                <a:latin typeface="Garamond Premier Pro"/>
                <a:ea typeface="Garamond Premier Pro"/>
                <a:cs typeface="Garamond Premier Pro"/>
                <a:sym typeface="Garamond Premier Pro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hangingPunct="1"/>
            <a:r>
              <a:rPr lang="sl-SI" sz="3900" dirty="0"/>
              <a:t>POMEMBNI</a:t>
            </a:r>
          </a:p>
          <a:p>
            <a:pPr algn="l" hangingPunct="1"/>
            <a:r>
              <a:rPr lang="sl-SI" sz="3900" dirty="0"/>
              <a:t>DATUMI</a:t>
            </a:r>
          </a:p>
        </p:txBody>
      </p:sp>
    </p:spTree>
    <p:extLst>
      <p:ext uri="{BB962C8B-B14F-4D97-AF65-F5344CB8AC3E}">
        <p14:creationId xmlns:p14="http://schemas.microsoft.com/office/powerpoint/2010/main" val="70460872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aslov 1"/>
          <p:cNvSpPr txBox="1">
            <a:spLocks noGrp="1"/>
          </p:cNvSpPr>
          <p:nvPr>
            <p:ph type="title"/>
          </p:nvPr>
        </p:nvSpPr>
        <p:spPr>
          <a:xfrm>
            <a:off x="918765" y="5786116"/>
            <a:ext cx="10515600" cy="811081"/>
          </a:xfrm>
          <a:prstGeom prst="rect">
            <a:avLst/>
          </a:prstGeom>
        </p:spPr>
        <p:txBody>
          <a:bodyPr/>
          <a:lstStyle>
            <a:lvl1pPr algn="ctr">
              <a:defRPr sz="2800" b="1"/>
            </a:lvl1pPr>
          </a:lstStyle>
          <a:p>
            <a:r>
              <a:rPr dirty="0" err="1">
                <a:solidFill>
                  <a:srgbClr val="002060"/>
                </a:solidFill>
              </a:rPr>
              <a:t>Prijav</a:t>
            </a:r>
            <a:r>
              <a:rPr lang="sl-SI" dirty="0">
                <a:solidFill>
                  <a:srgbClr val="002060"/>
                </a:solidFill>
              </a:rPr>
              <a:t>e</a:t>
            </a:r>
            <a:r>
              <a:rPr dirty="0">
                <a:solidFill>
                  <a:srgbClr val="002060"/>
                </a:solidFill>
              </a:rPr>
              <a:t> do </a:t>
            </a:r>
            <a:r>
              <a:rPr lang="sl-SI" dirty="0">
                <a:solidFill>
                  <a:srgbClr val="002060"/>
                </a:solidFill>
              </a:rPr>
              <a:t>21.6.2023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29" name="Naslov 1"/>
          <p:cNvSpPr txBox="1"/>
          <p:nvPr/>
        </p:nvSpPr>
        <p:spPr>
          <a:xfrm>
            <a:off x="2333195" y="651213"/>
            <a:ext cx="7525610" cy="862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lnSpc>
                <a:spcPct val="90000"/>
              </a:lnSpc>
              <a:defRPr sz="4400"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dirty="0"/>
              <a:t>VPIS V</a:t>
            </a:r>
            <a:r>
              <a:rPr lang="sl-SI" dirty="0"/>
              <a:t> </a:t>
            </a:r>
            <a:r>
              <a:rPr dirty="0"/>
              <a:t>DIJAŠK</a:t>
            </a:r>
            <a:r>
              <a:rPr lang="sl-SI" dirty="0"/>
              <a:t>I</a:t>
            </a:r>
            <a:r>
              <a:rPr dirty="0"/>
              <a:t> </a:t>
            </a:r>
            <a:r>
              <a:rPr lang="sl-SI" dirty="0"/>
              <a:t>DOM</a:t>
            </a:r>
            <a:endParaRPr dirty="0"/>
          </a:p>
        </p:txBody>
      </p:sp>
      <p:sp>
        <p:nvSpPr>
          <p:cNvPr id="131" name="Rectangle"/>
          <p:cNvSpPr/>
          <p:nvPr/>
        </p:nvSpPr>
        <p:spPr>
          <a:xfrm>
            <a:off x="2418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Rectangle"/>
          <p:cNvSpPr/>
          <p:nvPr/>
        </p:nvSpPr>
        <p:spPr>
          <a:xfrm>
            <a:off x="11434365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74" name="Picture 2" descr="Dijaški in študentski dom Celje - zgradbazamis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38" y="1620516"/>
            <a:ext cx="7351324" cy="413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33585" y="1597620"/>
            <a:ext cx="29151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l-SI" sz="2400" b="1" dirty="0">
                <a:solidFill>
                  <a:srgbClr val="002060"/>
                </a:solidFill>
              </a:rPr>
              <a:t>4. maj 2023</a:t>
            </a:r>
          </a:p>
          <a:p>
            <a:pPr algn="ctr" fontAlgn="base"/>
            <a:r>
              <a:rPr lang="sl-SI" sz="2400" b="1" dirty="0">
                <a:solidFill>
                  <a:srgbClr val="002060"/>
                </a:solidFill>
              </a:rPr>
              <a:t>Slovenščina</a:t>
            </a:r>
          </a:p>
          <a:p>
            <a:pPr algn="ctr" fontAlgn="base"/>
            <a:endParaRPr lang="sl-SI" sz="2400" b="1" dirty="0">
              <a:solidFill>
                <a:srgbClr val="002060"/>
              </a:solidFill>
            </a:endParaRPr>
          </a:p>
          <a:p>
            <a:pPr algn="ctr" fontAlgn="base"/>
            <a:r>
              <a:rPr lang="sl-SI" sz="2400" b="1" dirty="0">
                <a:solidFill>
                  <a:srgbClr val="002060"/>
                </a:solidFill>
              </a:rPr>
              <a:t>8. maj 2023</a:t>
            </a:r>
          </a:p>
          <a:p>
            <a:pPr algn="ctr" fontAlgn="base"/>
            <a:r>
              <a:rPr lang="sl-SI" sz="2400" b="1" dirty="0">
                <a:solidFill>
                  <a:srgbClr val="002060"/>
                </a:solidFill>
              </a:rPr>
              <a:t>Matematika</a:t>
            </a:r>
          </a:p>
          <a:p>
            <a:pPr algn="ctr" fontAlgn="base"/>
            <a:endParaRPr lang="sl-SI" sz="2400" b="1" dirty="0">
              <a:solidFill>
                <a:srgbClr val="002060"/>
              </a:solidFill>
            </a:endParaRPr>
          </a:p>
          <a:p>
            <a:pPr algn="ctr" fontAlgn="base"/>
            <a:r>
              <a:rPr lang="sl-SI" sz="2400" b="1" dirty="0">
                <a:solidFill>
                  <a:srgbClr val="002060"/>
                </a:solidFill>
              </a:rPr>
              <a:t>10. maj 2023</a:t>
            </a:r>
            <a:br>
              <a:rPr lang="sl-SI" sz="2400" b="1" dirty="0">
                <a:solidFill>
                  <a:srgbClr val="002060"/>
                </a:solidFill>
              </a:rPr>
            </a:br>
            <a:r>
              <a:rPr lang="sl-SI" sz="2400" b="1" dirty="0">
                <a:solidFill>
                  <a:srgbClr val="002060"/>
                </a:solidFill>
              </a:rPr>
              <a:t>Fizika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452312" y="869588"/>
            <a:ext cx="3277690" cy="51634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B72417"/>
                </a:solidFill>
                <a:uFillTx/>
                <a:latin typeface="Garamond Premier Pro"/>
                <a:ea typeface="Garamond Premier Pro"/>
                <a:cs typeface="Garamond Premier Pro"/>
                <a:sym typeface="Garamond Premier Pro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sl-SI" sz="3900" dirty="0"/>
              <a:t>NPZ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702085" y="5376317"/>
            <a:ext cx="9709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l-SI" b="1" dirty="0">
                <a:solidFill>
                  <a:srgbClr val="002060"/>
                </a:solidFill>
              </a:rPr>
              <a:t>Rezultati NPZ vpisani v spričevalo.</a:t>
            </a:r>
          </a:p>
          <a:p>
            <a:pPr algn="ctr" fontAlgn="base"/>
            <a:r>
              <a:rPr lang="sl-SI" b="1" dirty="0">
                <a:solidFill>
                  <a:srgbClr val="002060"/>
                </a:solidFill>
              </a:rPr>
              <a:t>Na prijavi potrebno odločiti ali se v primeru omejitve točke iz NPZ-ja upoštevajo pri vpisu. </a:t>
            </a:r>
          </a:p>
        </p:txBody>
      </p:sp>
      <p:pic>
        <p:nvPicPr>
          <p:cNvPr id="2058" name="Picture 10" descr="https://www.gettingsmart.com/wp-content/uploads/2019/11/9ea369a8-d936-4b3c-912d-c23e77923542_image-from-rawpixel-id-103956-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89" y="0"/>
            <a:ext cx="8176112" cy="46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"/>
          <p:cNvSpPr/>
          <p:nvPr/>
        </p:nvSpPr>
        <p:spPr>
          <a:xfrm>
            <a:off x="2418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559037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značba mesta vsebine 2"/>
          <p:cNvSpPr txBox="1">
            <a:spLocks noGrp="1"/>
          </p:cNvSpPr>
          <p:nvPr>
            <p:ph type="body" sz="half" idx="1"/>
          </p:nvPr>
        </p:nvSpPr>
        <p:spPr>
          <a:xfrm>
            <a:off x="748176" y="953048"/>
            <a:ext cx="10686189" cy="216806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70000"/>
              </a:lnSpc>
              <a:buSzTx/>
              <a:buNone/>
              <a:defRPr sz="4400" b="1">
                <a:solidFill>
                  <a:srgbClr val="C00000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sz="6400" dirty="0"/>
              <a:t>K</a:t>
            </a:r>
            <a:r>
              <a:rPr lang="sl-SI" sz="6400" dirty="0"/>
              <a:t>RITERIJI </a:t>
            </a:r>
            <a:r>
              <a:rPr lang="sl-SI" sz="6400" dirty="0">
                <a:solidFill>
                  <a:srgbClr val="C00000"/>
                </a:solidFill>
              </a:rPr>
              <a:t>V PRIMERU OMEJITVE VPISA</a:t>
            </a:r>
          </a:p>
          <a:p>
            <a:pPr marL="0" indent="0" algn="ctr">
              <a:lnSpc>
                <a:spcPct val="70000"/>
              </a:lnSpc>
              <a:buSzTx/>
              <a:buNone/>
              <a:defRPr sz="4400" b="1">
                <a:solidFill>
                  <a:srgbClr val="C00000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endParaRPr lang="sl-SI" sz="3200" dirty="0">
              <a:solidFill>
                <a:srgbClr val="C00000"/>
              </a:solidFill>
            </a:endParaRPr>
          </a:p>
          <a:p>
            <a:pPr marL="0" indent="0" algn="ctr">
              <a:lnSpc>
                <a:spcPct val="70000"/>
              </a:lnSpc>
              <a:buSzTx/>
              <a:buNone/>
              <a:defRPr sz="4400" b="1">
                <a:solidFill>
                  <a:srgbClr val="C00000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endParaRPr sz="2800" dirty="0"/>
          </a:p>
          <a:p>
            <a:pPr marL="0" indent="0" algn="ctr">
              <a:buSzTx/>
              <a:buNone/>
              <a:defRPr b="1"/>
            </a:pPr>
            <a:r>
              <a:rPr lang="sl-SI" sz="3800" dirty="0">
                <a:solidFill>
                  <a:srgbClr val="002060"/>
                </a:solidFill>
              </a:rPr>
              <a:t>- </a:t>
            </a:r>
            <a:r>
              <a:rPr sz="3800" dirty="0" err="1">
                <a:solidFill>
                  <a:srgbClr val="002060"/>
                </a:solidFill>
              </a:rPr>
              <a:t>ocene</a:t>
            </a:r>
            <a:r>
              <a:rPr sz="3800" dirty="0">
                <a:solidFill>
                  <a:srgbClr val="002060"/>
                </a:solidFill>
              </a:rPr>
              <a:t> 7., 8., 9. </a:t>
            </a:r>
            <a:r>
              <a:rPr sz="3800" dirty="0" err="1">
                <a:solidFill>
                  <a:srgbClr val="002060"/>
                </a:solidFill>
              </a:rPr>
              <a:t>razred</a:t>
            </a:r>
            <a:r>
              <a:rPr sz="3800" dirty="0">
                <a:solidFill>
                  <a:srgbClr val="002060"/>
                </a:solidFill>
              </a:rPr>
              <a:t> </a:t>
            </a:r>
            <a:r>
              <a:rPr lang="sl-SI" sz="3800" dirty="0">
                <a:solidFill>
                  <a:srgbClr val="002060"/>
                </a:solidFill>
              </a:rPr>
              <a:t>= skupaj </a:t>
            </a:r>
            <a:r>
              <a:rPr lang="sl-SI" sz="3800" dirty="0" err="1">
                <a:solidFill>
                  <a:srgbClr val="002060"/>
                </a:solidFill>
              </a:rPr>
              <a:t>max</a:t>
            </a:r>
            <a:r>
              <a:rPr lang="sl-SI" sz="3800" dirty="0">
                <a:solidFill>
                  <a:srgbClr val="002060"/>
                </a:solidFill>
              </a:rPr>
              <a:t> 175 točk</a:t>
            </a:r>
          </a:p>
          <a:p>
            <a:pPr marL="0" indent="0" algn="ctr">
              <a:buSzTx/>
              <a:buNone/>
              <a:defRPr b="1"/>
            </a:pPr>
            <a:r>
              <a:rPr lang="sl-SI" sz="3800" dirty="0">
                <a:solidFill>
                  <a:srgbClr val="002060"/>
                </a:solidFill>
              </a:rPr>
              <a:t>- točke</a:t>
            </a:r>
            <a:r>
              <a:rPr sz="3800" dirty="0">
                <a:solidFill>
                  <a:srgbClr val="002060"/>
                </a:solidFill>
              </a:rPr>
              <a:t> NPZ</a:t>
            </a:r>
            <a:endParaRPr lang="sl-SI" sz="3800" dirty="0">
              <a:solidFill>
                <a:srgbClr val="002060"/>
              </a:solidFill>
            </a:endParaRPr>
          </a:p>
        </p:txBody>
      </p:sp>
      <p:sp>
        <p:nvSpPr>
          <p:cNvPr id="139" name="Rectangle"/>
          <p:cNvSpPr/>
          <p:nvPr/>
        </p:nvSpPr>
        <p:spPr>
          <a:xfrm>
            <a:off x="2418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Rectangle"/>
          <p:cNvSpPr/>
          <p:nvPr/>
        </p:nvSpPr>
        <p:spPr>
          <a:xfrm>
            <a:off x="11434365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26" name="Picture 2" descr="spričevala, gimnazija polja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3166"/>
          <a:stretch/>
        </p:blipFill>
        <p:spPr bwMode="auto">
          <a:xfrm>
            <a:off x="2438194" y="3121112"/>
            <a:ext cx="7306151" cy="36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667" y="661932"/>
            <a:ext cx="5063539" cy="140212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Pravokotnik 1"/>
          <p:cNvSpPr txBox="1"/>
          <p:nvPr/>
        </p:nvSpPr>
        <p:spPr>
          <a:xfrm>
            <a:off x="2722950" y="2248584"/>
            <a:ext cx="6917322" cy="3108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 b="1"/>
            </a:pPr>
            <a:r>
              <a:rPr lang="sl-SI" dirty="0">
                <a:solidFill>
                  <a:srgbClr val="C00000"/>
                </a:solidFill>
              </a:rPr>
              <a:t>Razpisi za štipendije za šolsko leto 2023/2024</a:t>
            </a:r>
          </a:p>
          <a:p>
            <a:pPr algn="ctr">
              <a:defRPr sz="2800" b="1"/>
            </a:pPr>
            <a:endParaRPr lang="sl-SI" dirty="0">
              <a:solidFill>
                <a:srgbClr val="002060"/>
              </a:solidFill>
            </a:endParaRPr>
          </a:p>
          <a:p>
            <a:pPr algn="ctr">
              <a:defRPr sz="2800" b="1"/>
            </a:pPr>
            <a:r>
              <a:rPr lang="sl-SI" dirty="0">
                <a:solidFill>
                  <a:srgbClr val="002060"/>
                </a:solidFill>
              </a:rPr>
              <a:t>Republiška štipendija</a:t>
            </a:r>
          </a:p>
          <a:p>
            <a:pPr algn="ctr">
              <a:defRPr sz="2800" b="1"/>
            </a:pPr>
            <a:r>
              <a:rPr lang="sl-SI" dirty="0">
                <a:solidFill>
                  <a:srgbClr val="002060"/>
                </a:solidFill>
              </a:rPr>
              <a:t>Kadrovska štipendija</a:t>
            </a:r>
          </a:p>
          <a:p>
            <a:pPr algn="ctr">
              <a:defRPr sz="2800" b="1"/>
            </a:pPr>
            <a:r>
              <a:rPr lang="sl-SI" dirty="0" err="1">
                <a:solidFill>
                  <a:srgbClr val="002060"/>
                </a:solidFill>
              </a:rPr>
              <a:t>Zoissova</a:t>
            </a:r>
            <a:r>
              <a:rPr lang="sl-SI" dirty="0">
                <a:solidFill>
                  <a:srgbClr val="002060"/>
                </a:solidFill>
              </a:rPr>
              <a:t> štipendije </a:t>
            </a:r>
          </a:p>
          <a:p>
            <a:pPr algn="ctr">
              <a:defRPr sz="2800" b="1"/>
            </a:pPr>
            <a:r>
              <a:rPr lang="sl-SI" dirty="0">
                <a:solidFill>
                  <a:srgbClr val="002060"/>
                </a:solidFill>
              </a:rPr>
              <a:t>Za deficitarne poklice</a:t>
            </a:r>
          </a:p>
          <a:p>
            <a:pPr algn="ctr">
              <a:defRPr sz="2800" b="1"/>
            </a:pPr>
            <a:r>
              <a:rPr lang="sl-SI" dirty="0">
                <a:solidFill>
                  <a:srgbClr val="002060"/>
                </a:solidFill>
              </a:rPr>
              <a:t>in druge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49" name="PoljeZBesedilom 3"/>
          <p:cNvSpPr txBox="1"/>
          <p:nvPr/>
        </p:nvSpPr>
        <p:spPr>
          <a:xfrm>
            <a:off x="3486259" y="5686814"/>
            <a:ext cx="5390704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 b="1">
                <a:solidFill>
                  <a:srgbClr val="B72417"/>
                </a:solidFill>
              </a:defRPr>
            </a:pPr>
            <a:r>
              <a:rPr dirty="0" err="1">
                <a:solidFill>
                  <a:srgbClr val="C00000"/>
                </a:solidFill>
              </a:rPr>
              <a:t>Spremljajte</a:t>
            </a:r>
            <a:r>
              <a:rPr dirty="0">
                <a:solidFill>
                  <a:srgbClr val="C00000"/>
                </a:solidFill>
              </a:rPr>
              <a:t>: </a:t>
            </a:r>
            <a:r>
              <a:rPr dirty="0">
                <a:solidFill>
                  <a:srgbClr val="C00000"/>
                </a:solidFill>
                <a:uFill>
                  <a:solidFill>
                    <a:srgbClr val="0563C1"/>
                  </a:solidFill>
                </a:uFill>
              </a:rPr>
              <a:t>www.srips-rs.si</a:t>
            </a:r>
            <a:endParaRPr dirty="0">
              <a:solidFill>
                <a:srgbClr val="C00000"/>
              </a:solidFill>
              <a:uFill>
                <a:solidFill>
                  <a:srgbClr val="0563C1"/>
                </a:solidFill>
              </a:uFill>
              <a:hlinkClick r:id="rId3"/>
            </a:endParaRPr>
          </a:p>
        </p:txBody>
      </p:sp>
      <p:sp>
        <p:nvSpPr>
          <p:cNvPr id="150" name="PoljeZBesedilom 8"/>
          <p:cNvSpPr txBox="1"/>
          <p:nvPr/>
        </p:nvSpPr>
        <p:spPr>
          <a:xfrm>
            <a:off x="1582794" y="1049302"/>
            <a:ext cx="4598817" cy="65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lvl1pPr>
          </a:lstStyle>
          <a:p>
            <a:r>
              <a:rPr dirty="0"/>
              <a:t>ŠTIPENDIJE</a:t>
            </a:r>
          </a:p>
        </p:txBody>
      </p:sp>
      <p:sp>
        <p:nvSpPr>
          <p:cNvPr id="151" name="Rectangle"/>
          <p:cNvSpPr/>
          <p:nvPr/>
        </p:nvSpPr>
        <p:spPr>
          <a:xfrm>
            <a:off x="2418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" name="Rectangle"/>
          <p:cNvSpPr/>
          <p:nvPr/>
        </p:nvSpPr>
        <p:spPr>
          <a:xfrm>
            <a:off x="11434365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Naslov 1"/>
          <p:cNvSpPr txBox="1">
            <a:spLocks noGrp="1"/>
          </p:cNvSpPr>
          <p:nvPr>
            <p:ph type="ctrTitle"/>
          </p:nvPr>
        </p:nvSpPr>
        <p:spPr>
          <a:xfrm>
            <a:off x="1524000" y="2345928"/>
            <a:ext cx="9144000" cy="216614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  <a:defRPr sz="3300">
                <a:solidFill>
                  <a:srgbClr val="0070C0"/>
                </a:solidFill>
              </a:defRPr>
            </a:pPr>
            <a:r>
              <a:rPr sz="4400" b="1" dirty="0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rPr>
              <a:t>KONTAKT</a:t>
            </a:r>
            <a:br>
              <a:rPr dirty="0"/>
            </a:br>
            <a:r>
              <a:rPr b="1" dirty="0">
                <a:solidFill>
                  <a:srgbClr val="002060"/>
                </a:solidFill>
                <a:uFill>
                  <a:solidFill>
                    <a:srgbClr val="0563C1"/>
                  </a:solidFill>
                </a:uFill>
              </a:rPr>
              <a:t>melita.bevc.novak@os-otocec.si</a:t>
            </a:r>
            <a:endParaRPr b="1" dirty="0">
              <a:solidFill>
                <a:srgbClr val="002060"/>
              </a:solidFill>
              <a:uFill>
                <a:solidFill>
                  <a:srgbClr val="0563C1"/>
                </a:solidFill>
              </a:uFill>
              <a:hlinkClick r:id="rId2"/>
            </a:endParaRPr>
          </a:p>
          <a:p>
            <a:pPr>
              <a:lnSpc>
                <a:spcPct val="130000"/>
              </a:lnSpc>
              <a:defRPr sz="3300">
                <a:solidFill>
                  <a:srgbClr val="0070C0"/>
                </a:solidFill>
              </a:defRPr>
            </a:pPr>
            <a:r>
              <a:rPr lang="sl-SI" b="1" dirty="0">
                <a:solidFill>
                  <a:srgbClr val="002060"/>
                </a:solidFill>
              </a:rPr>
              <a:t>      </a:t>
            </a:r>
            <a:r>
              <a:rPr b="1" dirty="0">
                <a:solidFill>
                  <a:srgbClr val="002060"/>
                </a:solidFill>
              </a:rPr>
              <a:t>07 / 29 27 951</a:t>
            </a:r>
          </a:p>
        </p:txBody>
      </p:sp>
      <p:sp>
        <p:nvSpPr>
          <p:cNvPr id="155" name="Rectangle"/>
          <p:cNvSpPr/>
          <p:nvPr/>
        </p:nvSpPr>
        <p:spPr>
          <a:xfrm>
            <a:off x="114432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Rectangle"/>
          <p:cNvSpPr/>
          <p:nvPr/>
        </p:nvSpPr>
        <p:spPr>
          <a:xfrm>
            <a:off x="241432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0" y="3973592"/>
            <a:ext cx="448853" cy="448853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Naslov 1"/>
          <p:cNvSpPr txBox="1">
            <a:spLocks noGrp="1"/>
          </p:cNvSpPr>
          <p:nvPr>
            <p:ph type="ctrTitle"/>
          </p:nvPr>
        </p:nvSpPr>
        <p:spPr>
          <a:xfrm>
            <a:off x="1841273" y="690880"/>
            <a:ext cx="9144000" cy="196409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 sz="4400" b="1">
                <a:solidFill>
                  <a:srgbClr val="C00000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lang="sl-SI" dirty="0"/>
              <a:t>KDO NAJ SE ODLOČA ZA OTROKOVO POKLICNO PRIHODNOST?</a:t>
            </a:r>
            <a:endParaRPr dirty="0"/>
          </a:p>
        </p:txBody>
      </p:sp>
      <p:sp>
        <p:nvSpPr>
          <p:cNvPr id="159" name="Rectangle"/>
          <p:cNvSpPr/>
          <p:nvPr/>
        </p:nvSpPr>
        <p:spPr>
          <a:xfrm>
            <a:off x="2418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Rectangle"/>
          <p:cNvSpPr/>
          <p:nvPr/>
        </p:nvSpPr>
        <p:spPr>
          <a:xfrm>
            <a:off x="11434365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28" name="Picture 4" descr="How the Science of Decision-Making Will Help Us Make Better Strategic  Cho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91207" y="3119120"/>
            <a:ext cx="6644132" cy="373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sz="quarter" idx="1"/>
          </p:nvPr>
        </p:nvSpPr>
        <p:spPr>
          <a:xfrm>
            <a:off x="1251131" y="4510523"/>
            <a:ext cx="9144000" cy="1880117"/>
          </a:xfrm>
        </p:spPr>
        <p:txBody>
          <a:bodyPr>
            <a:normAutofit/>
          </a:bodyPr>
          <a:lstStyle/>
          <a:p>
            <a:endParaRPr lang="sl-SI" sz="2800" b="1" dirty="0">
              <a:solidFill>
                <a:srgbClr val="002060"/>
              </a:solidFill>
            </a:endParaRPr>
          </a:p>
          <a:p>
            <a:r>
              <a:rPr lang="sl-SI" sz="2800" b="1" dirty="0">
                <a:solidFill>
                  <a:srgbClr val="002060"/>
                </a:solidFill>
              </a:rPr>
              <a:t>letos 2.188</a:t>
            </a:r>
            <a:r>
              <a:rPr lang="sl-SI" sz="2800" dirty="0">
                <a:solidFill>
                  <a:srgbClr val="002060"/>
                </a:solidFill>
              </a:rPr>
              <a:t> devetošolcev</a:t>
            </a:r>
            <a:endParaRPr lang="sl-SI" sz="2800" b="1" dirty="0">
              <a:solidFill>
                <a:srgbClr val="002060"/>
              </a:solidFill>
            </a:endParaRPr>
          </a:p>
          <a:p>
            <a:r>
              <a:rPr lang="sl-SI" sz="2800" b="1" dirty="0">
                <a:solidFill>
                  <a:srgbClr val="002060"/>
                </a:solidFill>
              </a:rPr>
              <a:t>2.672</a:t>
            </a:r>
            <a:r>
              <a:rPr lang="sl-SI" sz="2800" dirty="0">
                <a:solidFill>
                  <a:srgbClr val="002060"/>
                </a:solidFill>
              </a:rPr>
              <a:t> razpisanih mest v srednješolskih programih</a:t>
            </a:r>
          </a:p>
        </p:txBody>
      </p:sp>
      <p:sp>
        <p:nvSpPr>
          <p:cNvPr id="7" name="Rectangle"/>
          <p:cNvSpPr/>
          <p:nvPr/>
        </p:nvSpPr>
        <p:spPr>
          <a:xfrm>
            <a:off x="2418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Rectangle"/>
          <p:cNvSpPr/>
          <p:nvPr/>
        </p:nvSpPr>
        <p:spPr>
          <a:xfrm>
            <a:off x="11434365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Slika 2" descr="Slika 2"/>
          <p:cNvPicPr>
            <a:picLocks noChangeAspect="1"/>
          </p:cNvPicPr>
          <p:nvPr/>
        </p:nvPicPr>
        <p:blipFill rotWithShape="1">
          <a:blip r:embed="rId2">
            <a:extLst/>
          </a:blip>
          <a:srcRect l="11227" t="21287" r="10376" b="5697"/>
          <a:stretch/>
        </p:blipFill>
        <p:spPr>
          <a:xfrm>
            <a:off x="3886865" y="488742"/>
            <a:ext cx="5630080" cy="37174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9085165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130" r="8096" b="393"/>
          <a:stretch/>
        </p:blipFill>
        <p:spPr>
          <a:xfrm>
            <a:off x="0" y="0"/>
            <a:ext cx="12204000" cy="6840000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6526306" y="880843"/>
            <a:ext cx="52288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300">
                <a:solidFill>
                  <a:srgbClr val="002060"/>
                </a:solidFill>
              </a:defRPr>
            </a:pPr>
            <a:r>
              <a:rPr lang="pl-PL" sz="3600" b="1" dirty="0">
                <a:solidFill>
                  <a:srgbClr val="002060"/>
                </a:solidFill>
              </a:rPr>
              <a:t>Srednjo šolo / poklic naj</a:t>
            </a:r>
          </a:p>
          <a:p>
            <a:pPr algn="ctr">
              <a:defRPr sz="3300">
                <a:solidFill>
                  <a:srgbClr val="002060"/>
                </a:solidFill>
              </a:defRPr>
            </a:pPr>
            <a:endParaRPr lang="pl-PL" sz="3600" b="1" dirty="0">
              <a:solidFill>
                <a:srgbClr val="002060"/>
              </a:solidFill>
            </a:endParaRPr>
          </a:p>
          <a:p>
            <a:pPr algn="ctr">
              <a:defRPr sz="3300">
                <a:solidFill>
                  <a:srgbClr val="002060"/>
                </a:solidFill>
              </a:defRPr>
            </a:pPr>
            <a:r>
              <a:rPr lang="pl-PL" sz="3600" b="1" dirty="0">
                <a:solidFill>
                  <a:srgbClr val="C00000"/>
                </a:solidFill>
              </a:rPr>
              <a:t>OTROK izbere SAM, </a:t>
            </a:r>
          </a:p>
          <a:p>
            <a:pPr algn="ctr">
              <a:defRPr sz="3300">
                <a:solidFill>
                  <a:srgbClr val="002060"/>
                </a:solidFill>
              </a:defRPr>
            </a:pPr>
            <a:endParaRPr lang="pl-PL" sz="3600" b="1" dirty="0">
              <a:solidFill>
                <a:srgbClr val="002060"/>
              </a:solidFill>
            </a:endParaRPr>
          </a:p>
          <a:p>
            <a:pPr algn="ctr">
              <a:defRPr sz="3300">
                <a:solidFill>
                  <a:srgbClr val="002060"/>
                </a:solidFill>
              </a:defRPr>
            </a:pPr>
            <a:r>
              <a:rPr lang="pl-PL" sz="3600" b="1" dirty="0">
                <a:solidFill>
                  <a:srgbClr val="002060"/>
                </a:solidFill>
              </a:rPr>
              <a:t>saj bo le tako nosil tudi</a:t>
            </a:r>
          </a:p>
          <a:p>
            <a:pPr algn="ctr">
              <a:defRPr sz="3300">
                <a:solidFill>
                  <a:srgbClr val="002060"/>
                </a:solidFill>
              </a:defRPr>
            </a:pPr>
            <a:r>
              <a:rPr lang="pl-PL" sz="3600" b="1" dirty="0">
                <a:solidFill>
                  <a:srgbClr val="002060"/>
                </a:solidFill>
              </a:rPr>
              <a:t> </a:t>
            </a:r>
          </a:p>
          <a:p>
            <a:pPr algn="ctr">
              <a:defRPr sz="3300">
                <a:solidFill>
                  <a:srgbClr val="002060"/>
                </a:solidFill>
              </a:defRPr>
            </a:pPr>
            <a:r>
              <a:rPr lang="pl-PL" sz="3600" b="1" dirty="0">
                <a:solidFill>
                  <a:srgbClr val="C00000"/>
                </a:solidFill>
              </a:rPr>
              <a:t>ODGOVORNOST </a:t>
            </a:r>
          </a:p>
          <a:p>
            <a:pPr algn="ctr">
              <a:defRPr sz="3300">
                <a:solidFill>
                  <a:srgbClr val="002060"/>
                </a:solidFill>
              </a:defRPr>
            </a:pPr>
            <a:r>
              <a:rPr lang="pl-PL" sz="3600" b="1" dirty="0">
                <a:solidFill>
                  <a:srgbClr val="C00000"/>
                </a:solidFill>
              </a:rPr>
              <a:t>za </a:t>
            </a:r>
          </a:p>
          <a:p>
            <a:pPr algn="ctr">
              <a:defRPr sz="3300">
                <a:solidFill>
                  <a:srgbClr val="002060"/>
                </a:solidFill>
              </a:defRPr>
            </a:pPr>
            <a:r>
              <a:rPr lang="pl-PL" sz="3600" b="1" dirty="0">
                <a:solidFill>
                  <a:srgbClr val="C00000"/>
                </a:solidFill>
              </a:rPr>
              <a:t>SVOJO ODLOČITEV.</a:t>
            </a:r>
            <a:endParaRPr lang="pl-PL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5952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lika 4" descr="Slika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4336" y="1699340"/>
            <a:ext cx="5595334" cy="366472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Rectangle"/>
          <p:cNvSpPr/>
          <p:nvPr/>
        </p:nvSpPr>
        <p:spPr>
          <a:xfrm>
            <a:off x="2418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Rectangle"/>
          <p:cNvSpPr/>
          <p:nvPr/>
        </p:nvSpPr>
        <p:spPr>
          <a:xfrm>
            <a:off x="11434365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838200" y="5726286"/>
            <a:ext cx="10515600" cy="442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 hangingPunct="1">
              <a:lnSpc>
                <a:spcPct val="70000"/>
              </a:lnSpc>
              <a:buSzTx/>
              <a:buFont typeface="Arial"/>
              <a:buNone/>
              <a:defRPr sz="4400"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lang="sl-SI" sz="3300" b="1" dirty="0">
                <a:solidFill>
                  <a:srgbClr val="B72417"/>
                </a:solidFill>
                <a:latin typeface="Calibri" panose="020F0502020204030204" pitchFamily="34" charset="0"/>
                <a:ea typeface="Garamond Premier Pro"/>
                <a:cs typeface="Calibri" panose="020F0502020204030204" pitchFamily="34" charset="0"/>
                <a:sym typeface="Garamond Premier Pro"/>
              </a:rPr>
              <a:t>Želim, da bi se vaš otrok odločal z razumom in srcem.</a:t>
            </a:r>
          </a:p>
        </p:txBody>
      </p:sp>
      <p:sp>
        <p:nvSpPr>
          <p:cNvPr id="8" name="Označba mesta vsebine 2"/>
          <p:cNvSpPr txBox="1">
            <a:spLocks/>
          </p:cNvSpPr>
          <p:nvPr/>
        </p:nvSpPr>
        <p:spPr>
          <a:xfrm>
            <a:off x="929640" y="910667"/>
            <a:ext cx="10515600" cy="60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 hangingPunct="1">
              <a:lnSpc>
                <a:spcPct val="70000"/>
              </a:lnSpc>
              <a:buSzTx/>
              <a:buFont typeface="Arial"/>
              <a:buNone/>
              <a:defRPr sz="4400"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lang="sl-SI" sz="3600" b="1" dirty="0">
                <a:solidFill>
                  <a:srgbClr val="002060"/>
                </a:solidFill>
                <a:latin typeface="Calibri" panose="020F0502020204030204" pitchFamily="34" charset="0"/>
                <a:ea typeface="Garamond Premier Pro"/>
                <a:cs typeface="Calibri" panose="020F0502020204030204" pitchFamily="34" charset="0"/>
                <a:sym typeface="Garamond Premier Pro"/>
              </a:rPr>
              <a:t>HVALA ZA VAŠO POZORNOST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8" y="1"/>
            <a:ext cx="1217612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Naslov 1"/>
          <p:cNvSpPr txBox="1">
            <a:spLocks noGrp="1"/>
          </p:cNvSpPr>
          <p:nvPr>
            <p:ph type="title"/>
          </p:nvPr>
        </p:nvSpPr>
        <p:spPr>
          <a:xfrm>
            <a:off x="669383" y="245963"/>
            <a:ext cx="10423490" cy="113025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  <a:defRPr sz="3200" b="1"/>
            </a:pPr>
            <a:r>
              <a:rPr sz="4000" dirty="0">
                <a:solidFill>
                  <a:srgbClr val="B72417"/>
                </a:solidFill>
              </a:rPr>
              <a:t>SVET </a:t>
            </a:r>
            <a:r>
              <a:rPr lang="sl-SI" sz="4000" dirty="0">
                <a:solidFill>
                  <a:srgbClr val="B72417"/>
                </a:solidFill>
              </a:rPr>
              <a:t>MOŽNOSTI - SVET IZBIR</a:t>
            </a:r>
            <a:endParaRPr sz="4000" b="0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ravokotnik 1"/>
          <p:cNvSpPr txBox="1"/>
          <p:nvPr/>
        </p:nvSpPr>
        <p:spPr>
          <a:xfrm>
            <a:off x="1308522" y="976627"/>
            <a:ext cx="9591283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300" b="1"/>
            </a:pPr>
            <a:r>
              <a:rPr sz="3200" dirty="0" err="1">
                <a:solidFill>
                  <a:srgbClr val="002060"/>
                </a:solidFill>
              </a:rPr>
              <a:t>Pomembno</a:t>
            </a:r>
            <a:r>
              <a:rPr sz="3200" dirty="0">
                <a:solidFill>
                  <a:srgbClr val="002060"/>
                </a:solidFill>
              </a:rPr>
              <a:t> </a:t>
            </a:r>
            <a:r>
              <a:rPr sz="3200" dirty="0" err="1">
                <a:solidFill>
                  <a:srgbClr val="002060"/>
                </a:solidFill>
              </a:rPr>
              <a:t>vlogo</a:t>
            </a:r>
            <a:r>
              <a:rPr sz="3200" dirty="0">
                <a:solidFill>
                  <a:srgbClr val="002060"/>
                </a:solidFill>
              </a:rPr>
              <a:t> </a:t>
            </a:r>
            <a:r>
              <a:rPr sz="3200" dirty="0" err="1">
                <a:solidFill>
                  <a:srgbClr val="002060"/>
                </a:solidFill>
              </a:rPr>
              <a:t>pri</a:t>
            </a:r>
            <a:r>
              <a:rPr sz="3200" dirty="0">
                <a:solidFill>
                  <a:srgbClr val="002060"/>
                </a:solidFill>
              </a:rPr>
              <a:t> </a:t>
            </a:r>
            <a:r>
              <a:rPr sz="3200" dirty="0" err="1">
                <a:solidFill>
                  <a:srgbClr val="002060"/>
                </a:solidFill>
              </a:rPr>
              <a:t>informiranju</a:t>
            </a:r>
            <a:r>
              <a:rPr lang="sl-SI" sz="3200" dirty="0">
                <a:solidFill>
                  <a:srgbClr val="002060"/>
                </a:solidFill>
              </a:rPr>
              <a:t> otroka</a:t>
            </a:r>
          </a:p>
          <a:p>
            <a:pPr algn="ctr">
              <a:defRPr sz="3300" b="1"/>
            </a:pPr>
            <a:r>
              <a:rPr lang="sl-SI" sz="3200" dirty="0">
                <a:solidFill>
                  <a:srgbClr val="002060"/>
                </a:solidFill>
              </a:rPr>
              <a:t>imamo </a:t>
            </a:r>
            <a:r>
              <a:rPr sz="3200" dirty="0" err="1">
                <a:solidFill>
                  <a:srgbClr val="002060"/>
                </a:solidFill>
              </a:rPr>
              <a:t>družina</a:t>
            </a:r>
            <a:r>
              <a:rPr sz="3200" dirty="0">
                <a:solidFill>
                  <a:srgbClr val="002060"/>
                </a:solidFill>
              </a:rPr>
              <a:t>, </a:t>
            </a:r>
            <a:r>
              <a:rPr sz="3200" dirty="0" err="1">
                <a:solidFill>
                  <a:srgbClr val="002060"/>
                </a:solidFill>
              </a:rPr>
              <a:t>šola</a:t>
            </a:r>
            <a:r>
              <a:rPr sz="3200" dirty="0">
                <a:solidFill>
                  <a:srgbClr val="002060"/>
                </a:solidFill>
              </a:rPr>
              <a:t>, </a:t>
            </a:r>
            <a:r>
              <a:rPr sz="3200" dirty="0" err="1">
                <a:solidFill>
                  <a:srgbClr val="002060"/>
                </a:solidFill>
              </a:rPr>
              <a:t>otrokovo</a:t>
            </a:r>
            <a:r>
              <a:rPr sz="3200" dirty="0">
                <a:solidFill>
                  <a:srgbClr val="002060"/>
                </a:solidFill>
              </a:rPr>
              <a:t> </a:t>
            </a:r>
            <a:r>
              <a:rPr sz="3200" dirty="0" err="1">
                <a:solidFill>
                  <a:srgbClr val="002060"/>
                </a:solidFill>
              </a:rPr>
              <a:t>okolje</a:t>
            </a:r>
            <a:r>
              <a:rPr sz="3200" dirty="0">
                <a:solidFill>
                  <a:srgbClr val="002060"/>
                </a:solidFill>
              </a:rPr>
              <a:t>,</a:t>
            </a:r>
            <a:r>
              <a:rPr lang="sl-SI" sz="3200" dirty="0">
                <a:solidFill>
                  <a:srgbClr val="002060"/>
                </a:solidFill>
              </a:rPr>
              <a:t> …</a:t>
            </a:r>
          </a:p>
        </p:txBody>
      </p:sp>
      <p:sp>
        <p:nvSpPr>
          <p:cNvPr id="163" name="Rectangle"/>
          <p:cNvSpPr/>
          <p:nvPr/>
        </p:nvSpPr>
        <p:spPr>
          <a:xfrm>
            <a:off x="114432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Rectangle"/>
          <p:cNvSpPr/>
          <p:nvPr/>
        </p:nvSpPr>
        <p:spPr>
          <a:xfrm>
            <a:off x="241432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50" name="Picture 2" descr="Creating the future through bold decision-making - American Nu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209" y="2571742"/>
            <a:ext cx="6553910" cy="428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aslov 1"/>
          <p:cNvSpPr txBox="1">
            <a:spLocks noGrp="1"/>
          </p:cNvSpPr>
          <p:nvPr>
            <p:ph type="ctrTitle"/>
          </p:nvPr>
        </p:nvSpPr>
        <p:spPr>
          <a:xfrm>
            <a:off x="457200" y="2194560"/>
            <a:ext cx="11277600" cy="381909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  <a:defRPr sz="2800" b="1"/>
            </a:pPr>
            <a:r>
              <a:rPr dirty="0" err="1">
                <a:solidFill>
                  <a:srgbClr val="002060"/>
                </a:solidFill>
              </a:rPr>
              <a:t>Katera</a:t>
            </a:r>
            <a:r>
              <a:rPr dirty="0">
                <a:solidFill>
                  <a:srgbClr val="002060"/>
                </a:solidFill>
              </a:rPr>
              <a:t> so </a:t>
            </a:r>
            <a:r>
              <a:rPr lang="sl-SI" dirty="0">
                <a:solidFill>
                  <a:srgbClr val="002060"/>
                </a:solidFill>
              </a:rPr>
              <a:t>otrokova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močna</a:t>
            </a:r>
            <a:r>
              <a:rPr dirty="0">
                <a:solidFill>
                  <a:srgbClr val="002060"/>
                </a:solidFill>
              </a:rPr>
              <a:t> in </a:t>
            </a:r>
            <a:r>
              <a:rPr dirty="0" err="1">
                <a:solidFill>
                  <a:srgbClr val="002060"/>
                </a:solidFill>
              </a:rPr>
              <a:t>katera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šibka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področja</a:t>
            </a:r>
            <a:r>
              <a:rPr dirty="0">
                <a:solidFill>
                  <a:srgbClr val="002060"/>
                </a:solidFill>
              </a:rPr>
              <a:t>?</a:t>
            </a:r>
            <a:br>
              <a:rPr dirty="0">
                <a:solidFill>
                  <a:srgbClr val="002060"/>
                </a:solidFill>
              </a:rPr>
            </a:br>
            <a:r>
              <a:rPr dirty="0" err="1">
                <a:solidFill>
                  <a:srgbClr val="002060"/>
                </a:solidFill>
              </a:rPr>
              <a:t>Kaj</a:t>
            </a:r>
            <a:r>
              <a:rPr dirty="0">
                <a:solidFill>
                  <a:srgbClr val="002060"/>
                </a:solidFill>
              </a:rPr>
              <a:t> rad </a:t>
            </a:r>
            <a:r>
              <a:rPr dirty="0" err="1">
                <a:solidFill>
                  <a:srgbClr val="002060"/>
                </a:solidFill>
              </a:rPr>
              <a:t>počne</a:t>
            </a:r>
            <a:r>
              <a:rPr dirty="0">
                <a:solidFill>
                  <a:srgbClr val="002060"/>
                </a:solidFill>
              </a:rPr>
              <a:t>? </a:t>
            </a:r>
            <a:r>
              <a:rPr dirty="0" err="1">
                <a:solidFill>
                  <a:srgbClr val="002060"/>
                </a:solidFill>
              </a:rPr>
              <a:t>Kaj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ga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veseli</a:t>
            </a:r>
            <a:r>
              <a:rPr dirty="0">
                <a:solidFill>
                  <a:srgbClr val="002060"/>
                </a:solidFill>
              </a:rPr>
              <a:t>?</a:t>
            </a:r>
            <a:br>
              <a:rPr dirty="0">
                <a:solidFill>
                  <a:srgbClr val="002060"/>
                </a:solidFill>
              </a:rPr>
            </a:br>
            <a:r>
              <a:rPr dirty="0" err="1">
                <a:solidFill>
                  <a:srgbClr val="002060"/>
                </a:solidFill>
              </a:rPr>
              <a:t>Česa</a:t>
            </a:r>
            <a:r>
              <a:rPr dirty="0">
                <a:solidFill>
                  <a:srgbClr val="002060"/>
                </a:solidFill>
              </a:rPr>
              <a:t> ne </a:t>
            </a:r>
            <a:r>
              <a:rPr dirty="0" err="1">
                <a:solidFill>
                  <a:srgbClr val="002060"/>
                </a:solidFill>
              </a:rPr>
              <a:t>mara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početi</a:t>
            </a:r>
            <a:r>
              <a:rPr dirty="0">
                <a:solidFill>
                  <a:srgbClr val="002060"/>
                </a:solidFill>
              </a:rPr>
              <a:t>?</a:t>
            </a:r>
            <a:br>
              <a:rPr dirty="0">
                <a:solidFill>
                  <a:srgbClr val="002060"/>
                </a:solidFill>
              </a:rPr>
            </a:br>
            <a:r>
              <a:rPr dirty="0">
                <a:solidFill>
                  <a:srgbClr val="002060"/>
                </a:solidFill>
              </a:rPr>
              <a:t>V </a:t>
            </a:r>
            <a:r>
              <a:rPr dirty="0" err="1">
                <a:solidFill>
                  <a:srgbClr val="002060"/>
                </a:solidFill>
              </a:rPr>
              <a:t>čem</a:t>
            </a:r>
            <a:r>
              <a:rPr dirty="0">
                <a:solidFill>
                  <a:srgbClr val="002060"/>
                </a:solidFill>
              </a:rPr>
              <a:t> je </a:t>
            </a:r>
            <a:r>
              <a:rPr dirty="0" err="1">
                <a:solidFill>
                  <a:srgbClr val="002060"/>
                </a:solidFill>
              </a:rPr>
              <a:t>dober</a:t>
            </a:r>
            <a:r>
              <a:rPr dirty="0">
                <a:solidFill>
                  <a:srgbClr val="002060"/>
                </a:solidFill>
              </a:rPr>
              <a:t>? V </a:t>
            </a:r>
            <a:r>
              <a:rPr dirty="0" err="1">
                <a:solidFill>
                  <a:srgbClr val="002060"/>
                </a:solidFill>
              </a:rPr>
              <a:t>čem</a:t>
            </a:r>
            <a:r>
              <a:rPr dirty="0">
                <a:solidFill>
                  <a:srgbClr val="002060"/>
                </a:solidFill>
              </a:rPr>
              <a:t> pa ne?</a:t>
            </a:r>
            <a:br>
              <a:rPr dirty="0">
                <a:solidFill>
                  <a:srgbClr val="002060"/>
                </a:solidFill>
              </a:rPr>
            </a:br>
            <a:r>
              <a:rPr dirty="0" err="1">
                <a:solidFill>
                  <a:srgbClr val="002060"/>
                </a:solidFill>
              </a:rPr>
              <a:t>Kakšne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ocene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ima</a:t>
            </a:r>
            <a:r>
              <a:rPr dirty="0">
                <a:solidFill>
                  <a:srgbClr val="002060"/>
                </a:solidFill>
              </a:rPr>
              <a:t>?</a:t>
            </a:r>
            <a:br>
              <a:rPr dirty="0">
                <a:solidFill>
                  <a:srgbClr val="002060"/>
                </a:solidFill>
              </a:rPr>
            </a:br>
            <a:r>
              <a:rPr dirty="0" err="1">
                <a:solidFill>
                  <a:srgbClr val="002060"/>
                </a:solidFill>
              </a:rPr>
              <a:t>Kakšne</a:t>
            </a:r>
            <a:r>
              <a:rPr dirty="0">
                <a:solidFill>
                  <a:srgbClr val="002060"/>
                </a:solidFill>
              </a:rPr>
              <a:t> so </a:t>
            </a:r>
            <a:r>
              <a:rPr dirty="0" err="1">
                <a:solidFill>
                  <a:srgbClr val="002060"/>
                </a:solidFill>
              </a:rPr>
              <a:t>njegove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učne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lang="sl-SI" dirty="0">
                <a:solidFill>
                  <a:srgbClr val="002060"/>
                </a:solidFill>
              </a:rPr>
              <a:t>in kakšne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delovne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navade</a:t>
            </a:r>
            <a:r>
              <a:rPr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3" name="PoljeZBesedilom 2"/>
          <p:cNvSpPr txBox="1"/>
          <p:nvPr/>
        </p:nvSpPr>
        <p:spPr>
          <a:xfrm>
            <a:off x="1028700" y="773963"/>
            <a:ext cx="10058399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400"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lang="sl-SI" sz="3500" dirty="0"/>
              <a:t>POMAGAJTE</a:t>
            </a:r>
          </a:p>
          <a:p>
            <a:pPr algn="ctr">
              <a:defRPr sz="4400"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lang="sl-SI" sz="3500" dirty="0"/>
              <a:t>svojemu otroku odgovoriti na vprašanja …</a:t>
            </a:r>
            <a:endParaRPr sz="3500" dirty="0"/>
          </a:p>
        </p:txBody>
      </p:sp>
      <p:sp>
        <p:nvSpPr>
          <p:cNvPr id="144" name="Rectangle"/>
          <p:cNvSpPr/>
          <p:nvPr/>
        </p:nvSpPr>
        <p:spPr>
          <a:xfrm>
            <a:off x="114432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Rectangle"/>
          <p:cNvSpPr/>
          <p:nvPr/>
        </p:nvSpPr>
        <p:spPr>
          <a:xfrm>
            <a:off x="241432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značba mesta vsebine 2"/>
          <p:cNvSpPr txBox="1">
            <a:spLocks noGrp="1"/>
          </p:cNvSpPr>
          <p:nvPr>
            <p:ph type="body" sz="half" idx="1"/>
          </p:nvPr>
        </p:nvSpPr>
        <p:spPr>
          <a:xfrm>
            <a:off x="576267" y="591386"/>
            <a:ext cx="10515601" cy="5446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70000"/>
              </a:lnSpc>
              <a:buSzTx/>
              <a:buNone/>
              <a:defRPr sz="4400"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dirty="0"/>
              <a:t>RAZPIS ZA VPIS V SREDNJE ŠOL</a:t>
            </a:r>
            <a:r>
              <a:rPr lang="sl-SI" dirty="0"/>
              <a:t>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07" name="Rectangle"/>
          <p:cNvSpPr/>
          <p:nvPr/>
        </p:nvSpPr>
        <p:spPr>
          <a:xfrm>
            <a:off x="114432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" name="Rectangle"/>
          <p:cNvSpPr/>
          <p:nvPr/>
        </p:nvSpPr>
        <p:spPr>
          <a:xfrm>
            <a:off x="241432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09" y="1239520"/>
            <a:ext cx="9217716" cy="5618480"/>
          </a:xfrm>
          <a:prstGeom prst="rect">
            <a:avLst/>
          </a:prstGeom>
        </p:spPr>
      </p:pic>
      <p:sp>
        <p:nvSpPr>
          <p:cNvPr id="8" name="Arrow"/>
          <p:cNvSpPr/>
          <p:nvPr/>
        </p:nvSpPr>
        <p:spPr>
          <a:xfrm>
            <a:off x="1431794" y="3195782"/>
            <a:ext cx="1400999" cy="222619"/>
          </a:xfrm>
          <a:prstGeom prst="rightArrow">
            <a:avLst>
              <a:gd name="adj1" fmla="val 29815"/>
              <a:gd name="adj2" fmla="val 104285"/>
            </a:avLst>
          </a:prstGeom>
          <a:solidFill>
            <a:srgbClr val="B7241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oljeZBesedilom 3"/>
          <p:cNvSpPr txBox="1"/>
          <p:nvPr/>
        </p:nvSpPr>
        <p:spPr>
          <a:xfrm>
            <a:off x="611776" y="1845342"/>
            <a:ext cx="10968447" cy="372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 b="1">
                <a:solidFill>
                  <a:srgbClr val="C00000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dirty="0"/>
              <a:t>INFORMATIVNI DNEVI</a:t>
            </a:r>
            <a:endParaRPr lang="sl-SI" dirty="0"/>
          </a:p>
          <a:p>
            <a:pPr algn="ctr">
              <a:defRPr sz="4400" b="1">
                <a:solidFill>
                  <a:srgbClr val="C00000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lang="sl-SI" sz="2400" dirty="0"/>
              <a:t>na srednjih šolah</a:t>
            </a:r>
          </a:p>
          <a:p>
            <a:pPr algn="ctr">
              <a:defRPr sz="2800" b="1" u="sng">
                <a:solidFill>
                  <a:srgbClr val="0B2B80"/>
                </a:solidFill>
              </a:defRPr>
            </a:pPr>
            <a:endParaRPr u="none" dirty="0"/>
          </a:p>
          <a:p>
            <a:pPr>
              <a:defRPr sz="2800" u="sng">
                <a:solidFill>
                  <a:srgbClr val="C00000"/>
                </a:solidFill>
              </a:defRPr>
            </a:pPr>
            <a:r>
              <a:rPr dirty="0"/>
              <a:t> </a:t>
            </a:r>
          </a:p>
          <a:p>
            <a:pPr algn="ctr">
              <a:defRPr sz="2800" b="1"/>
            </a:pPr>
            <a:r>
              <a:rPr dirty="0">
                <a:solidFill>
                  <a:srgbClr val="002060"/>
                </a:solidFill>
              </a:rPr>
              <a:t>PETEK, 1</a:t>
            </a:r>
            <a:r>
              <a:rPr lang="sl-SI" dirty="0">
                <a:solidFill>
                  <a:srgbClr val="002060"/>
                </a:solidFill>
              </a:rPr>
              <a:t>7</a:t>
            </a:r>
            <a:r>
              <a:rPr dirty="0">
                <a:solidFill>
                  <a:srgbClr val="002060"/>
                </a:solidFill>
              </a:rPr>
              <a:t>.2.202</a:t>
            </a:r>
            <a:r>
              <a:rPr lang="sl-SI" dirty="0">
                <a:solidFill>
                  <a:srgbClr val="002060"/>
                </a:solidFill>
              </a:rPr>
              <a:t>3</a:t>
            </a:r>
            <a:r>
              <a:rPr dirty="0">
                <a:solidFill>
                  <a:srgbClr val="002060"/>
                </a:solidFill>
              </a:rPr>
              <a:t>, </a:t>
            </a:r>
            <a:r>
              <a:rPr dirty="0" err="1">
                <a:solidFill>
                  <a:srgbClr val="002060"/>
                </a:solidFill>
              </a:rPr>
              <a:t>ob</a:t>
            </a:r>
            <a:r>
              <a:rPr dirty="0">
                <a:solidFill>
                  <a:srgbClr val="002060"/>
                </a:solidFill>
              </a:rPr>
              <a:t> 9. in 15. </a:t>
            </a:r>
            <a:r>
              <a:rPr dirty="0" err="1">
                <a:solidFill>
                  <a:srgbClr val="002060"/>
                </a:solidFill>
              </a:rPr>
              <a:t>uri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lang="sl-SI" dirty="0">
                <a:solidFill>
                  <a:srgbClr val="002060"/>
                </a:solidFill>
              </a:rPr>
              <a:t>-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pouka</a:t>
            </a:r>
            <a:r>
              <a:rPr dirty="0">
                <a:solidFill>
                  <a:srgbClr val="002060"/>
                </a:solidFill>
              </a:rPr>
              <a:t> prost </a:t>
            </a:r>
            <a:r>
              <a:rPr dirty="0" err="1">
                <a:solidFill>
                  <a:srgbClr val="002060"/>
                </a:solidFill>
              </a:rPr>
              <a:t>dan</a:t>
            </a:r>
            <a:endParaRPr dirty="0">
              <a:solidFill>
                <a:srgbClr val="002060"/>
              </a:solidFill>
            </a:endParaRPr>
          </a:p>
          <a:p>
            <a:pPr algn="ctr">
              <a:defRPr sz="2800" b="1"/>
            </a:pPr>
            <a:r>
              <a:rPr dirty="0">
                <a:solidFill>
                  <a:srgbClr val="002060"/>
                </a:solidFill>
              </a:rPr>
              <a:t>SOBOTA, 1</a:t>
            </a:r>
            <a:r>
              <a:rPr lang="sl-SI" dirty="0">
                <a:solidFill>
                  <a:srgbClr val="002060"/>
                </a:solidFill>
              </a:rPr>
              <a:t>8</a:t>
            </a:r>
            <a:r>
              <a:rPr dirty="0">
                <a:solidFill>
                  <a:srgbClr val="002060"/>
                </a:solidFill>
              </a:rPr>
              <a:t>.2.202</a:t>
            </a:r>
            <a:r>
              <a:rPr lang="sl-SI" dirty="0">
                <a:solidFill>
                  <a:srgbClr val="002060"/>
                </a:solidFill>
              </a:rPr>
              <a:t>3</a:t>
            </a:r>
            <a:r>
              <a:rPr dirty="0">
                <a:solidFill>
                  <a:srgbClr val="002060"/>
                </a:solidFill>
              </a:rPr>
              <a:t>, </a:t>
            </a:r>
            <a:r>
              <a:rPr dirty="0" err="1">
                <a:solidFill>
                  <a:srgbClr val="002060"/>
                </a:solidFill>
              </a:rPr>
              <a:t>ob</a:t>
            </a:r>
            <a:r>
              <a:rPr dirty="0">
                <a:solidFill>
                  <a:srgbClr val="002060"/>
                </a:solidFill>
              </a:rPr>
              <a:t> 9. </a:t>
            </a:r>
            <a:r>
              <a:rPr dirty="0" err="1">
                <a:solidFill>
                  <a:srgbClr val="002060"/>
                </a:solidFill>
              </a:rPr>
              <a:t>uri</a:t>
            </a:r>
            <a:endParaRPr dirty="0">
              <a:solidFill>
                <a:srgbClr val="002060"/>
              </a:solidFill>
            </a:endParaRPr>
          </a:p>
          <a:p>
            <a:pPr algn="ctr">
              <a:defRPr sz="2800">
                <a:solidFill>
                  <a:srgbClr val="C00000"/>
                </a:solidFill>
              </a:defRPr>
            </a:pPr>
            <a:endParaRPr dirty="0"/>
          </a:p>
          <a:p>
            <a:pPr algn="ctr">
              <a:defRPr sz="2800">
                <a:solidFill>
                  <a:srgbClr val="C00000"/>
                </a:solidFill>
              </a:defRPr>
            </a:pPr>
            <a:endParaRPr dirty="0"/>
          </a:p>
        </p:txBody>
      </p:sp>
      <p:sp>
        <p:nvSpPr>
          <p:cNvPr id="115" name="Rectangle"/>
          <p:cNvSpPr/>
          <p:nvPr/>
        </p:nvSpPr>
        <p:spPr>
          <a:xfrm>
            <a:off x="114432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Rectangle"/>
          <p:cNvSpPr/>
          <p:nvPr/>
        </p:nvSpPr>
        <p:spPr>
          <a:xfrm>
            <a:off x="241432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značba mesta vsebine 2"/>
          <p:cNvSpPr txBox="1">
            <a:spLocks noGrp="1"/>
          </p:cNvSpPr>
          <p:nvPr>
            <p:ph type="body" idx="1"/>
          </p:nvPr>
        </p:nvSpPr>
        <p:spPr>
          <a:xfrm>
            <a:off x="689064" y="780404"/>
            <a:ext cx="10813872" cy="529719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1000"/>
              </a:lnSpc>
              <a:buSzTx/>
              <a:buNone/>
              <a:defRPr sz="4400"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endParaRPr lang="sl-SI" dirty="0"/>
          </a:p>
          <a:p>
            <a:pPr marL="0" indent="0" algn="ctr">
              <a:lnSpc>
                <a:spcPct val="81000"/>
              </a:lnSpc>
              <a:buSzTx/>
              <a:buNone/>
              <a:defRPr sz="4400"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dirty="0"/>
              <a:t>INFORMATIVNI DAN</a:t>
            </a:r>
            <a:endParaRPr lang="sl-SI" dirty="0"/>
          </a:p>
          <a:p>
            <a:pPr marL="0" indent="0" algn="ctr">
              <a:lnSpc>
                <a:spcPct val="81000"/>
              </a:lnSpc>
              <a:buSzTx/>
              <a:buNone/>
              <a:defRPr sz="4400"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endParaRPr dirty="0"/>
          </a:p>
          <a:p>
            <a:pPr marL="0" indent="0" algn="ctr">
              <a:lnSpc>
                <a:spcPct val="81000"/>
              </a:lnSpc>
              <a:buSzTx/>
              <a:buFontTx/>
              <a:buNone/>
              <a:defRPr b="1"/>
            </a:pPr>
            <a:r>
              <a:rPr lang="sl-SI" dirty="0"/>
              <a:t> </a:t>
            </a:r>
            <a:r>
              <a:rPr lang="sl-SI" dirty="0">
                <a:solidFill>
                  <a:srgbClr val="002060"/>
                </a:solidFill>
              </a:rPr>
              <a:t>- informativnega dne se udeležite </a:t>
            </a:r>
            <a:r>
              <a:rPr dirty="0" err="1">
                <a:solidFill>
                  <a:srgbClr val="002060"/>
                </a:solidFill>
              </a:rPr>
              <a:t>skupaj</a:t>
            </a:r>
            <a:r>
              <a:rPr dirty="0">
                <a:solidFill>
                  <a:srgbClr val="002060"/>
                </a:solidFill>
              </a:rPr>
              <a:t> z </a:t>
            </a:r>
            <a:r>
              <a:rPr dirty="0" err="1">
                <a:solidFill>
                  <a:srgbClr val="002060"/>
                </a:solidFill>
              </a:rPr>
              <a:t>otrokom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lang="sl-SI" dirty="0">
                <a:solidFill>
                  <a:srgbClr val="002060"/>
                </a:solidFill>
              </a:rPr>
              <a:t>       pogovor</a:t>
            </a:r>
          </a:p>
          <a:p>
            <a:pPr marL="0" indent="0" algn="ctr">
              <a:lnSpc>
                <a:spcPct val="81000"/>
              </a:lnSpc>
              <a:buSzTx/>
              <a:buFontTx/>
              <a:buNone/>
            </a:pPr>
            <a:endParaRPr dirty="0">
              <a:solidFill>
                <a:srgbClr val="002060"/>
              </a:solidFill>
            </a:endParaRPr>
          </a:p>
          <a:p>
            <a:pPr algn="ctr">
              <a:lnSpc>
                <a:spcPct val="81000"/>
              </a:lnSpc>
              <a:buSzTx/>
              <a:buFontTx/>
              <a:buChar char="-"/>
            </a:pPr>
            <a:r>
              <a:rPr lang="sl-SI" b="1" dirty="0">
                <a:solidFill>
                  <a:srgbClr val="002060"/>
                </a:solidFill>
              </a:rPr>
              <a:t>obiščite 2 ali 3 šole</a:t>
            </a:r>
          </a:p>
          <a:p>
            <a:pPr algn="ctr">
              <a:lnSpc>
                <a:spcPct val="81000"/>
              </a:lnSpc>
              <a:buSzTx/>
              <a:buFontTx/>
              <a:buChar char="-"/>
            </a:pPr>
            <a:endParaRPr lang="sl-SI" dirty="0">
              <a:solidFill>
                <a:srgbClr val="002060"/>
              </a:solidFill>
            </a:endParaRPr>
          </a:p>
          <a:p>
            <a:pPr marL="0" indent="0" algn="ctr">
              <a:lnSpc>
                <a:spcPct val="81000"/>
              </a:lnSpc>
              <a:buSzTx/>
              <a:buNone/>
            </a:pPr>
            <a:r>
              <a:rPr lang="sl-SI" b="1" dirty="0">
                <a:solidFill>
                  <a:srgbClr val="002060"/>
                </a:solidFill>
              </a:rPr>
              <a:t>- </a:t>
            </a:r>
            <a:r>
              <a:rPr b="1" dirty="0" err="1">
                <a:solidFill>
                  <a:srgbClr val="002060"/>
                </a:solidFill>
              </a:rPr>
              <a:t>vprašajte</a:t>
            </a:r>
            <a:r>
              <a:rPr b="1" dirty="0">
                <a:solidFill>
                  <a:srgbClr val="002060"/>
                </a:solidFill>
              </a:rPr>
              <a:t>, </a:t>
            </a:r>
            <a:r>
              <a:rPr b="1" dirty="0" err="1">
                <a:solidFill>
                  <a:srgbClr val="002060"/>
                </a:solidFill>
              </a:rPr>
              <a:t>kar</a:t>
            </a:r>
            <a:r>
              <a:rPr b="1" dirty="0">
                <a:solidFill>
                  <a:srgbClr val="002060"/>
                </a:solidFill>
              </a:rPr>
              <a:t> vas </a:t>
            </a:r>
            <a:r>
              <a:rPr b="1" dirty="0" err="1">
                <a:solidFill>
                  <a:srgbClr val="002060"/>
                </a:solidFill>
              </a:rPr>
              <a:t>zanima</a:t>
            </a:r>
            <a:endParaRPr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81000"/>
              </a:lnSpc>
              <a:buSzTx/>
              <a:buFontTx/>
              <a:buNone/>
              <a:defRPr>
                <a:solidFill>
                  <a:srgbClr val="0B2B80"/>
                </a:solidFill>
              </a:defRPr>
            </a:pPr>
            <a:endParaRPr lang="sl-SI" dirty="0"/>
          </a:p>
        </p:txBody>
      </p:sp>
      <p:sp>
        <p:nvSpPr>
          <p:cNvPr id="111" name="Rectangle"/>
          <p:cNvSpPr/>
          <p:nvPr/>
        </p:nvSpPr>
        <p:spPr>
          <a:xfrm>
            <a:off x="2418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Rectangle"/>
          <p:cNvSpPr/>
          <p:nvPr/>
        </p:nvSpPr>
        <p:spPr>
          <a:xfrm>
            <a:off x="11434365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3" name="Raven puščični povezovalnik 2"/>
          <p:cNvCxnSpPr>
            <a:cxnSpLocks/>
          </p:cNvCxnSpPr>
          <p:nvPr/>
        </p:nvCxnSpPr>
        <p:spPr>
          <a:xfrm>
            <a:off x="9203640" y="3028209"/>
            <a:ext cx="331314" cy="0"/>
          </a:xfrm>
          <a:prstGeom prst="straightConnector1">
            <a:avLst/>
          </a:prstGeom>
          <a:noFill/>
          <a:ln w="25400" cap="flat">
            <a:solidFill>
              <a:srgbClr val="00206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ravokotnik 1"/>
          <p:cNvSpPr txBox="1"/>
          <p:nvPr/>
        </p:nvSpPr>
        <p:spPr>
          <a:xfrm>
            <a:off x="1161597" y="1351280"/>
            <a:ext cx="9695741" cy="4185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dirty="0"/>
              <a:t>ZA VEČ INFORMACIJ</a:t>
            </a:r>
          </a:p>
          <a:p>
            <a:pPr algn="ctr">
              <a:defRPr>
                <a:solidFill>
                  <a:srgbClr val="002060"/>
                </a:solidFill>
              </a:defRPr>
            </a:pPr>
            <a:endParaRPr dirty="0"/>
          </a:p>
          <a:p>
            <a:pPr algn="ctr">
              <a:defRPr sz="2800" b="1"/>
            </a:pPr>
            <a:r>
              <a:rPr dirty="0">
                <a:solidFill>
                  <a:srgbClr val="002060"/>
                </a:solidFill>
              </a:rPr>
              <a:t>v </a:t>
            </a:r>
            <a:r>
              <a:rPr lang="sl-SI" dirty="0">
                <a:solidFill>
                  <a:srgbClr val="002060"/>
                </a:solidFill>
              </a:rPr>
              <a:t>spletni brskalnik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vpišite</a:t>
            </a:r>
            <a:r>
              <a:rPr dirty="0">
                <a:solidFill>
                  <a:srgbClr val="002060"/>
                </a:solidFill>
              </a:rPr>
              <a:t>:</a:t>
            </a:r>
            <a:endParaRPr lang="sl-SI" dirty="0">
              <a:solidFill>
                <a:srgbClr val="002060"/>
              </a:solidFill>
            </a:endParaRPr>
          </a:p>
          <a:p>
            <a:pPr algn="ctr">
              <a:defRPr sz="2800" b="1"/>
            </a:pPr>
            <a:endParaRPr dirty="0"/>
          </a:p>
          <a:p>
            <a:pPr algn="ctr">
              <a:defRPr sz="2800" b="1">
                <a:solidFill>
                  <a:srgbClr val="0B2B80"/>
                </a:solidFill>
              </a:defRPr>
            </a:pPr>
            <a:r>
              <a:rPr sz="3600" dirty="0" err="1">
                <a:solidFill>
                  <a:srgbClr val="C00000"/>
                </a:solidFill>
              </a:rPr>
              <a:t>Vpis</a:t>
            </a:r>
            <a:r>
              <a:rPr sz="3600" dirty="0">
                <a:solidFill>
                  <a:srgbClr val="C00000"/>
                </a:solidFill>
              </a:rPr>
              <a:t> v </a:t>
            </a:r>
            <a:r>
              <a:rPr sz="3600" dirty="0" err="1">
                <a:solidFill>
                  <a:srgbClr val="C00000"/>
                </a:solidFill>
              </a:rPr>
              <a:t>srednjo</a:t>
            </a:r>
            <a:r>
              <a:rPr sz="3600" dirty="0">
                <a:solidFill>
                  <a:srgbClr val="C00000"/>
                </a:solidFill>
              </a:rPr>
              <a:t> </a:t>
            </a:r>
            <a:r>
              <a:rPr sz="3600" dirty="0" err="1">
                <a:solidFill>
                  <a:srgbClr val="C00000"/>
                </a:solidFill>
              </a:rPr>
              <a:t>šolo</a:t>
            </a:r>
            <a:r>
              <a:rPr sz="3600" dirty="0">
                <a:solidFill>
                  <a:srgbClr val="C00000"/>
                </a:solidFill>
              </a:rPr>
              <a:t> gov.si</a:t>
            </a:r>
            <a:endParaRPr lang="sl-SI" sz="3600" dirty="0">
              <a:solidFill>
                <a:srgbClr val="C00000"/>
              </a:solidFill>
            </a:endParaRPr>
          </a:p>
          <a:p>
            <a:pPr algn="ctr">
              <a:defRPr sz="2800" u="sng"/>
            </a:pPr>
            <a:endParaRPr u="sng" dirty="0"/>
          </a:p>
          <a:p>
            <a:pPr algn="ctr">
              <a:defRPr sz="2800" b="1"/>
            </a:pPr>
            <a:r>
              <a:rPr lang="sl-SI" dirty="0">
                <a:solidFill>
                  <a:srgbClr val="002060"/>
                </a:solidFill>
              </a:rPr>
              <a:t>- obiščite </a:t>
            </a:r>
            <a:r>
              <a:rPr dirty="0" err="1">
                <a:solidFill>
                  <a:srgbClr val="002060"/>
                </a:solidFill>
              </a:rPr>
              <a:t>spletn</a:t>
            </a:r>
            <a:r>
              <a:rPr lang="sl-SI" dirty="0">
                <a:solidFill>
                  <a:srgbClr val="002060"/>
                </a:solidFill>
              </a:rPr>
              <a:t>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stran</a:t>
            </a:r>
            <a:r>
              <a:rPr lang="sl-SI" dirty="0">
                <a:solidFill>
                  <a:srgbClr val="002060"/>
                </a:solidFill>
              </a:rPr>
              <a:t>i </a:t>
            </a:r>
            <a:r>
              <a:rPr dirty="0" err="1">
                <a:solidFill>
                  <a:srgbClr val="002060"/>
                </a:solidFill>
              </a:rPr>
              <a:t>srednj</a:t>
            </a:r>
            <a:r>
              <a:rPr lang="sl-SI" dirty="0">
                <a:solidFill>
                  <a:srgbClr val="002060"/>
                </a:solidFill>
              </a:rPr>
              <a:t>ih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šol</a:t>
            </a:r>
            <a:endParaRPr dirty="0">
              <a:solidFill>
                <a:srgbClr val="002060"/>
              </a:solidFill>
            </a:endParaRPr>
          </a:p>
          <a:p>
            <a:pPr algn="ctr">
              <a:defRPr sz="2800"/>
            </a:pPr>
            <a:endParaRPr dirty="0">
              <a:solidFill>
                <a:srgbClr val="002060"/>
              </a:solidFill>
            </a:endParaRPr>
          </a:p>
          <a:p>
            <a:pPr algn="ctr">
              <a:defRPr sz="2800" b="1"/>
            </a:pPr>
            <a:r>
              <a:rPr lang="sl-SI" dirty="0">
                <a:solidFill>
                  <a:srgbClr val="002060"/>
                </a:solidFill>
              </a:rPr>
              <a:t>- posvetujte se s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svetovalno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delavko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na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srednji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šoli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19" name="Rectangle"/>
          <p:cNvSpPr/>
          <p:nvPr/>
        </p:nvSpPr>
        <p:spPr>
          <a:xfrm>
            <a:off x="2418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Rectangle"/>
          <p:cNvSpPr/>
          <p:nvPr/>
        </p:nvSpPr>
        <p:spPr>
          <a:xfrm>
            <a:off x="11434365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ova tema">
  <a:themeElements>
    <a:clrScheme name="Officeova 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ova 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Officeova 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ova 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474</Words>
  <Application>Microsoft Office PowerPoint</Application>
  <PresentationFormat>Širokozaslonsko</PresentationFormat>
  <Paragraphs>99</Paragraphs>
  <Slides>21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5" baseType="lpstr">
      <vt:lpstr>Arial</vt:lpstr>
      <vt:lpstr>Calibri</vt:lpstr>
      <vt:lpstr>Garamond Premier Pro</vt:lpstr>
      <vt:lpstr>Officeova tema</vt:lpstr>
      <vt:lpstr>PowerPointova predstavitev</vt:lpstr>
      <vt:lpstr>PowerPointova predstavitev</vt:lpstr>
      <vt:lpstr>SVET MOŽNOSTI - SVET IZBIR</vt:lpstr>
      <vt:lpstr>PowerPointova predstavitev</vt:lpstr>
      <vt:lpstr>Katera so otrokova močna in katera šibka področja? Kaj rad počne? Kaj ga veseli? Česa ne mara početi? V čem je dober? V čem pa ne? Kakšne ocene ima? Kakšne so njegove učne in kakšne delovne navade?</vt:lpstr>
      <vt:lpstr>PowerPointova predstavitev</vt:lpstr>
      <vt:lpstr>PowerPointova predstavitev</vt:lpstr>
      <vt:lpstr>PowerPointova predstavitev</vt:lpstr>
      <vt:lpstr>PowerPointova predstavitev</vt:lpstr>
      <vt:lpstr> </vt:lpstr>
      <vt:lpstr>POMEMBNI DATUMI</vt:lpstr>
      <vt:lpstr>PowerPointova predstavitev</vt:lpstr>
      <vt:lpstr>PowerPointova predstavitev</vt:lpstr>
      <vt:lpstr>Prijave do 21.6.2023</vt:lpstr>
      <vt:lpstr>PowerPointova predstavitev</vt:lpstr>
      <vt:lpstr>PowerPointova predstavitev</vt:lpstr>
      <vt:lpstr>PowerPointova predstavitev</vt:lpstr>
      <vt:lpstr>KONTAKT melita.bevc.novak@os-otocec.si       07 / 29 27 951</vt:lpstr>
      <vt:lpstr>KDO NAJ SE ODLOČA ZA OTROKOVO POKLICNO PRIHODNOST?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Lenovo</dc:creator>
  <cp:lastModifiedBy>Melita Bevc Novak</cp:lastModifiedBy>
  <cp:revision>42</cp:revision>
  <cp:lastPrinted>2023-02-13T11:34:11Z</cp:lastPrinted>
  <dcterms:modified xsi:type="dcterms:W3CDTF">2023-02-13T12:01:41Z</dcterms:modified>
</cp:coreProperties>
</file>