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9" r:id="rId6"/>
    <p:sldId id="270" r:id="rId7"/>
    <p:sldId id="257" r:id="rId8"/>
    <p:sldId id="258" r:id="rId9"/>
    <p:sldId id="260" r:id="rId10"/>
    <p:sldId id="262" r:id="rId11"/>
    <p:sldId id="263" r:id="rId12"/>
    <p:sldId id="264" r:id="rId13"/>
    <p:sldId id="271" r:id="rId14"/>
    <p:sldId id="265" r:id="rId15"/>
    <p:sldId id="267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88869" y="548639"/>
            <a:ext cx="10215744" cy="4005944"/>
          </a:xfrm>
        </p:spPr>
        <p:txBody>
          <a:bodyPr>
            <a:normAutofit fontScale="90000"/>
          </a:bodyPr>
          <a:lstStyle/>
          <a:p>
            <a:pPr algn="ctr"/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sz="4000" b="1" dirty="0" smtClean="0"/>
              <a:t>ZIMSKA ŠOLA V NARAVI</a:t>
            </a:r>
            <a:br>
              <a:rPr lang="sl-SI" sz="4000" b="1" dirty="0" smtClean="0"/>
            </a:br>
            <a:r>
              <a:rPr lang="sl-SI" sz="4000" b="1" dirty="0"/>
              <a:t/>
            </a:r>
            <a:br>
              <a:rPr lang="sl-SI" sz="4000" b="1" dirty="0"/>
            </a:br>
            <a:r>
              <a:rPr lang="sl-SI" sz="4000" b="1" dirty="0" smtClean="0"/>
              <a:t>OŠ Otočec</a:t>
            </a:r>
            <a:br>
              <a:rPr lang="sl-SI" sz="4000" b="1" dirty="0" smtClean="0"/>
            </a:br>
            <a:r>
              <a:rPr lang="sl-SI" sz="4000" b="1" dirty="0" smtClean="0"/>
              <a:t/>
            </a:r>
            <a:br>
              <a:rPr lang="sl-SI" sz="4000" b="1" dirty="0" smtClean="0"/>
            </a:br>
            <a:r>
              <a:rPr lang="sl-SI" sz="4000" b="1" dirty="0" smtClean="0">
                <a:solidFill>
                  <a:schemeClr val="accent5">
                    <a:lumMod val="75000"/>
                  </a:schemeClr>
                </a:solidFill>
              </a:rPr>
              <a:t>Rogla, 17. 1. – 21. 1. 2022</a:t>
            </a:r>
            <a:r>
              <a:rPr lang="sl-SI" sz="4000" dirty="0"/>
              <a:t/>
            </a:r>
            <a:br>
              <a:rPr lang="sl-SI" sz="4000" dirty="0"/>
            </a:br>
            <a:r>
              <a:rPr lang="sl-SI" sz="4000" dirty="0" smtClean="0"/>
              <a:t/>
            </a:r>
            <a:br>
              <a:rPr lang="sl-SI" sz="4000" dirty="0" smtClean="0"/>
            </a:br>
            <a:endParaRPr lang="sl-SI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88869" y="5564777"/>
            <a:ext cx="9989320" cy="818606"/>
          </a:xfrm>
        </p:spPr>
        <p:txBody>
          <a:bodyPr>
            <a:normAutofit lnSpcReduction="10000"/>
          </a:bodyPr>
          <a:lstStyle/>
          <a:p>
            <a:endParaRPr lang="sl-SI" sz="2000" dirty="0" smtClean="0">
              <a:solidFill>
                <a:schemeClr val="tx1"/>
              </a:solidFill>
            </a:endParaRPr>
          </a:p>
          <a:p>
            <a:r>
              <a:rPr lang="sl-SI" sz="2000" dirty="0" smtClean="0">
                <a:solidFill>
                  <a:schemeClr val="tx1"/>
                </a:solidFill>
              </a:rPr>
              <a:t>Roditeljski sestanek, </a:t>
            </a:r>
            <a:r>
              <a:rPr lang="sl-SI" sz="2000" dirty="0">
                <a:solidFill>
                  <a:schemeClr val="tx1"/>
                </a:solidFill>
              </a:rPr>
              <a:t>7</a:t>
            </a:r>
            <a:r>
              <a:rPr lang="sl-SI" sz="2000" dirty="0" smtClean="0">
                <a:solidFill>
                  <a:schemeClr val="tx1"/>
                </a:solidFill>
              </a:rPr>
              <a:t>. 12. 2021</a:t>
            </a:r>
            <a:endParaRPr lang="sl-SI" sz="2000" dirty="0">
              <a:solidFill>
                <a:schemeClr val="tx1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2244" y="3922832"/>
            <a:ext cx="3082476" cy="205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95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idx="1"/>
          </p:nvPr>
        </p:nvSpPr>
        <p:spPr>
          <a:xfrm>
            <a:off x="1654175" y="357188"/>
            <a:ext cx="9850438" cy="5554662"/>
          </a:xfrm>
        </p:spPr>
        <p:txBody>
          <a:bodyPr/>
          <a:lstStyle/>
          <a:p>
            <a:pPr marL="0" indent="0">
              <a:buNone/>
            </a:pPr>
            <a:r>
              <a:rPr lang="sl-SI" b="1" dirty="0">
                <a:solidFill>
                  <a:schemeClr val="tx1"/>
                </a:solidFill>
              </a:rPr>
              <a:t>Kako izbrati smuči prave velikosti?</a:t>
            </a:r>
          </a:p>
          <a:p>
            <a:r>
              <a:rPr lang="sl-SI" dirty="0"/>
              <a:t>Pravilo, ki ga je priporočljivo upoštevati, je naslednje: </a:t>
            </a:r>
            <a:endParaRPr lang="sl-SI" dirty="0" smtClean="0"/>
          </a:p>
          <a:p>
            <a:pPr marL="0" indent="0">
              <a:buNone/>
            </a:pPr>
            <a:r>
              <a:rPr lang="sl-SI" b="1" dirty="0" smtClean="0">
                <a:solidFill>
                  <a:schemeClr val="accent4">
                    <a:lumMod val="75000"/>
                  </a:schemeClr>
                </a:solidFill>
              </a:rPr>
              <a:t>Otroku </a:t>
            </a:r>
            <a:r>
              <a:rPr lang="sl-SI" b="1" dirty="0">
                <a:solidFill>
                  <a:schemeClr val="accent4">
                    <a:lumMod val="75000"/>
                  </a:schemeClr>
                </a:solidFill>
              </a:rPr>
              <a:t>naj smuči </a:t>
            </a:r>
            <a:r>
              <a:rPr lang="sl-SI" b="1" dirty="0" smtClean="0">
                <a:solidFill>
                  <a:schemeClr val="accent4">
                    <a:lumMod val="75000"/>
                  </a:schemeClr>
                </a:solidFill>
              </a:rPr>
              <a:t>segajo </a:t>
            </a:r>
            <a:r>
              <a:rPr lang="sl-SI" b="1" dirty="0">
                <a:solidFill>
                  <a:schemeClr val="accent4">
                    <a:lumMod val="75000"/>
                  </a:schemeClr>
                </a:solidFill>
              </a:rPr>
              <a:t>do nekje med prsmi in nosom</a:t>
            </a:r>
            <a:r>
              <a:rPr lang="sl-SI" b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r>
              <a:rPr lang="sl-SI" dirty="0" smtClean="0"/>
              <a:t> </a:t>
            </a:r>
            <a:r>
              <a:rPr lang="sl-SI" b="1" dirty="0">
                <a:solidFill>
                  <a:schemeClr val="tx1"/>
                </a:solidFill>
              </a:rPr>
              <a:t>Dolžina palic</a:t>
            </a:r>
          </a:p>
          <a:p>
            <a:pPr marL="0" indent="0">
              <a:buNone/>
            </a:pPr>
            <a:r>
              <a:rPr lang="sl-SI" dirty="0">
                <a:solidFill>
                  <a:schemeClr val="tx1"/>
                </a:solidFill>
              </a:rPr>
              <a:t>Običajno otroci prve zavoje osvajajo brez palic, kmalu pa se začnejo učiti smučati tudi z uporabo palic. Da boste prepričani, da ste izbrali </a:t>
            </a:r>
            <a:r>
              <a:rPr lang="sl-SI" b="1" dirty="0">
                <a:solidFill>
                  <a:schemeClr val="tx1"/>
                </a:solidFill>
              </a:rPr>
              <a:t>pravo dolžino palic</a:t>
            </a:r>
            <a:r>
              <a:rPr lang="sl-SI" dirty="0">
                <a:solidFill>
                  <a:schemeClr val="tx1"/>
                </a:solidFill>
              </a:rPr>
              <a:t>, to lahko preprosto preverite: otrok naj palico prime pod krpljami in postavi na tla – </a:t>
            </a:r>
            <a:r>
              <a:rPr lang="sl-SI" b="1" dirty="0">
                <a:solidFill>
                  <a:schemeClr val="tx1"/>
                </a:solidFill>
              </a:rPr>
              <a:t>v komolcu</a:t>
            </a:r>
            <a:r>
              <a:rPr lang="sl-SI" dirty="0">
                <a:solidFill>
                  <a:schemeClr val="tx1"/>
                </a:solidFill>
              </a:rPr>
              <a:t> mora ob tem imeti </a:t>
            </a:r>
            <a:r>
              <a:rPr lang="sl-SI" b="1" dirty="0">
                <a:solidFill>
                  <a:schemeClr val="tx1"/>
                </a:solidFill>
              </a:rPr>
              <a:t>pravi kot</a:t>
            </a:r>
            <a:r>
              <a:rPr lang="sl-SI" dirty="0">
                <a:solidFill>
                  <a:schemeClr val="tx1"/>
                </a:solidFill>
              </a:rPr>
              <a:t> oz. 90˚. 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833" y="706755"/>
            <a:ext cx="3446780" cy="258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055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619793" y="121920"/>
            <a:ext cx="10215155" cy="67360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l-SI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l-SI" dirty="0" smtClean="0">
                <a:solidFill>
                  <a:schemeClr val="tx1"/>
                </a:solidFill>
              </a:rPr>
              <a:t>Učenci bodo razdeljeni v skupine glede na njihovo smučarsko znanje.</a:t>
            </a:r>
          </a:p>
          <a:p>
            <a:pPr>
              <a:buFontTx/>
              <a:buChar char="-"/>
            </a:pPr>
            <a:r>
              <a:rPr lang="sl-SI" dirty="0" smtClean="0">
                <a:solidFill>
                  <a:schemeClr val="tx1"/>
                </a:solidFill>
              </a:rPr>
              <a:t>Število učencev v skupini bo 10 oz. 12.</a:t>
            </a:r>
          </a:p>
          <a:p>
            <a:pPr marL="0" indent="0">
              <a:buNone/>
            </a:pPr>
            <a:endParaRPr lang="sl-SI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b="1" dirty="0" smtClean="0">
                <a:solidFill>
                  <a:schemeClr val="tx1"/>
                </a:solidFill>
              </a:rPr>
              <a:t>URNIK: </a:t>
            </a:r>
          </a:p>
          <a:p>
            <a:pPr marL="0" indent="0">
              <a:buNone/>
            </a:pPr>
            <a:r>
              <a:rPr lang="sl-SI" dirty="0">
                <a:solidFill>
                  <a:schemeClr val="tx1"/>
                </a:solidFill>
              </a:rPr>
              <a:t>7.00 – vstajanje</a:t>
            </a:r>
          </a:p>
          <a:p>
            <a:pPr marL="0" indent="0">
              <a:buNone/>
            </a:pPr>
            <a:r>
              <a:rPr lang="sl-SI" dirty="0">
                <a:solidFill>
                  <a:schemeClr val="tx1"/>
                </a:solidFill>
              </a:rPr>
              <a:t>med 7.30 – 9.00 – ocenjevanje sob, zajtrk (točen čas izvemo na Rogli</a:t>
            </a:r>
            <a:r>
              <a:rPr lang="sl-SI" dirty="0" smtClean="0">
                <a:solidFill>
                  <a:schemeClr val="tx1"/>
                </a:solidFill>
              </a:rPr>
              <a:t>), priprava na smučanje</a:t>
            </a:r>
            <a:endParaRPr lang="sl-SI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chemeClr val="tx1"/>
                </a:solidFill>
              </a:rPr>
              <a:t>9.00 – 10.30 – smučanje</a:t>
            </a:r>
          </a:p>
          <a:p>
            <a:pPr marL="0" indent="0">
              <a:buNone/>
            </a:pPr>
            <a:r>
              <a:rPr lang="sl-SI" dirty="0">
                <a:solidFill>
                  <a:schemeClr val="tx1"/>
                </a:solidFill>
              </a:rPr>
              <a:t>10.30 – 11.00 – odmor za čaj</a:t>
            </a:r>
          </a:p>
          <a:p>
            <a:pPr marL="0" indent="0">
              <a:buNone/>
            </a:pPr>
            <a:r>
              <a:rPr lang="sl-SI" dirty="0">
                <a:solidFill>
                  <a:schemeClr val="tx1"/>
                </a:solidFill>
              </a:rPr>
              <a:t>11.00 – 12.00 – smučanje</a:t>
            </a:r>
          </a:p>
          <a:p>
            <a:pPr marL="0" indent="0">
              <a:buNone/>
            </a:pPr>
            <a:r>
              <a:rPr lang="sl-SI" dirty="0">
                <a:solidFill>
                  <a:schemeClr val="tx1"/>
                </a:solidFill>
              </a:rPr>
              <a:t>med 12.00 – 14.00 – kosilo (točen čas izvemo na Rogli)</a:t>
            </a:r>
          </a:p>
          <a:p>
            <a:pPr marL="0" indent="0">
              <a:buNone/>
            </a:pPr>
            <a:r>
              <a:rPr lang="sl-SI" dirty="0">
                <a:solidFill>
                  <a:schemeClr val="tx1"/>
                </a:solidFill>
              </a:rPr>
              <a:t>14.00 – 16.00 – smučanje</a:t>
            </a:r>
          </a:p>
          <a:p>
            <a:pPr marL="0" indent="0">
              <a:buNone/>
            </a:pPr>
            <a:r>
              <a:rPr lang="sl-SI" dirty="0">
                <a:solidFill>
                  <a:schemeClr val="tx1"/>
                </a:solidFill>
              </a:rPr>
              <a:t>16.00 – 18.00 – popoldanske aktivnosti (telovadnica, plavanje, učenje, adrenalinske sanke …)</a:t>
            </a:r>
          </a:p>
          <a:p>
            <a:pPr marL="0" indent="0">
              <a:buNone/>
            </a:pPr>
            <a:r>
              <a:rPr lang="sl-SI" dirty="0">
                <a:solidFill>
                  <a:schemeClr val="tx1"/>
                </a:solidFill>
              </a:rPr>
              <a:t>med 18.00 – 20.00 – večerja (točen čas izvemo na Rogli)</a:t>
            </a:r>
          </a:p>
          <a:p>
            <a:pPr marL="0" indent="0">
              <a:buNone/>
            </a:pPr>
            <a:r>
              <a:rPr lang="sl-SI" dirty="0">
                <a:solidFill>
                  <a:schemeClr val="tx1"/>
                </a:solidFill>
              </a:rPr>
              <a:t>20.00 – 21.30 – večerne aktivnosti (pisanje dnevnika, učenje, …)</a:t>
            </a:r>
          </a:p>
          <a:p>
            <a:pPr marL="0" indent="0">
              <a:buNone/>
            </a:pPr>
            <a:r>
              <a:rPr lang="sl-SI" dirty="0">
                <a:solidFill>
                  <a:schemeClr val="tx1"/>
                </a:solidFill>
              </a:rPr>
              <a:t>21.30 – 22.00 – priprava na spanje in </a:t>
            </a:r>
            <a:r>
              <a:rPr lang="sl-SI" dirty="0" smtClean="0">
                <a:solidFill>
                  <a:schemeClr val="tx1"/>
                </a:solidFill>
              </a:rPr>
              <a:t>spanje</a:t>
            </a:r>
          </a:p>
          <a:p>
            <a:pPr marL="0" indent="0">
              <a:buNone/>
            </a:pPr>
            <a:endParaRPr lang="sl-SI" dirty="0" smtClean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sl-SI" sz="1500" dirty="0" smtClean="0">
                <a:solidFill>
                  <a:schemeClr val="tx1"/>
                </a:solidFill>
              </a:rPr>
              <a:t>Napisan je okvirni </a:t>
            </a:r>
            <a:r>
              <a:rPr lang="sl-SI" sz="1500" dirty="0">
                <a:solidFill>
                  <a:schemeClr val="tx1"/>
                </a:solidFill>
              </a:rPr>
              <a:t>program in </a:t>
            </a:r>
            <a:r>
              <a:rPr lang="sl-SI" sz="1500" b="1" dirty="0">
                <a:solidFill>
                  <a:schemeClr val="tx1"/>
                </a:solidFill>
              </a:rPr>
              <a:t>potek </a:t>
            </a:r>
            <a:r>
              <a:rPr lang="sl-SI" sz="1500" b="1" dirty="0" smtClean="0">
                <a:solidFill>
                  <a:schemeClr val="tx1"/>
                </a:solidFill>
              </a:rPr>
              <a:t>dneva</a:t>
            </a:r>
            <a:r>
              <a:rPr lang="sl-SI" sz="1500" dirty="0" smtClean="0">
                <a:solidFill>
                  <a:schemeClr val="tx1"/>
                </a:solidFill>
              </a:rPr>
              <a:t>, </a:t>
            </a:r>
            <a:r>
              <a:rPr lang="sl-SI" sz="1500" dirty="0">
                <a:solidFill>
                  <a:schemeClr val="tx1"/>
                </a:solidFill>
              </a:rPr>
              <a:t>saj </a:t>
            </a:r>
            <a:r>
              <a:rPr lang="sl-SI" sz="1500" dirty="0" smtClean="0">
                <a:solidFill>
                  <a:schemeClr val="tx1"/>
                </a:solidFill>
              </a:rPr>
              <a:t>bomo </a:t>
            </a:r>
            <a:r>
              <a:rPr lang="sl-SI" sz="1500" dirty="0">
                <a:solidFill>
                  <a:schemeClr val="tx1"/>
                </a:solidFill>
              </a:rPr>
              <a:t>dejavnosti </a:t>
            </a:r>
            <a:r>
              <a:rPr lang="sl-SI" sz="1500" dirty="0" smtClean="0">
                <a:solidFill>
                  <a:schemeClr val="tx1"/>
                </a:solidFill>
              </a:rPr>
              <a:t>prilagajali </a:t>
            </a:r>
            <a:r>
              <a:rPr lang="sl-SI" sz="1500" dirty="0">
                <a:solidFill>
                  <a:schemeClr val="tx1"/>
                </a:solidFill>
              </a:rPr>
              <a:t>vremenskim </a:t>
            </a:r>
            <a:r>
              <a:rPr lang="sl-SI" sz="1500" dirty="0" smtClean="0">
                <a:solidFill>
                  <a:schemeClr val="tx1"/>
                </a:solidFill>
              </a:rPr>
              <a:t>razmeram ter možnostim hotela. </a:t>
            </a:r>
            <a:r>
              <a:rPr lang="sl-SI" sz="1500" dirty="0">
                <a:solidFill>
                  <a:schemeClr val="tx1"/>
                </a:solidFill>
              </a:rPr>
              <a:t/>
            </a:r>
            <a:br>
              <a:rPr lang="sl-SI" sz="1500" dirty="0">
                <a:solidFill>
                  <a:schemeClr val="tx1"/>
                </a:solidFill>
              </a:rPr>
            </a:br>
            <a:endParaRPr lang="sl-SI" sz="1500" dirty="0">
              <a:solidFill>
                <a:schemeClr val="tx1"/>
              </a:solidFill>
            </a:endParaRPr>
          </a:p>
          <a:p>
            <a:endParaRPr lang="sl-S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2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506583" y="139337"/>
            <a:ext cx="9998029" cy="6653349"/>
          </a:xfrm>
        </p:spPr>
        <p:txBody>
          <a:bodyPr>
            <a:normAutofit/>
          </a:bodyPr>
          <a:lstStyle/>
          <a:p>
            <a:r>
              <a:rPr lang="sl-SI" sz="2900" dirty="0" smtClean="0">
                <a:solidFill>
                  <a:schemeClr val="tx1"/>
                </a:solidFill>
              </a:rPr>
              <a:t>DEJAVNOSTI:</a:t>
            </a:r>
          </a:p>
          <a:p>
            <a:pPr marL="0" indent="0">
              <a:buNone/>
            </a:pPr>
            <a:endParaRPr lang="sl-SI" dirty="0" smtClean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sl-SI" sz="1700" dirty="0" smtClean="0">
                <a:solidFill>
                  <a:schemeClr val="tx1"/>
                </a:solidFill>
              </a:rPr>
              <a:t>Naravoslovje in družboslovje:</a:t>
            </a:r>
          </a:p>
          <a:p>
            <a:pPr marL="0" indent="0">
              <a:buNone/>
            </a:pPr>
            <a:r>
              <a:rPr lang="sl-SI" sz="1700" dirty="0" smtClean="0">
                <a:solidFill>
                  <a:schemeClr val="tx1"/>
                </a:solidFill>
              </a:rPr>
              <a:t>- učitelji pripravijo učne liste za ponavljanje in utrjevanje znanja</a:t>
            </a:r>
          </a:p>
          <a:p>
            <a:pPr marL="0" indent="0">
              <a:buNone/>
            </a:pPr>
            <a:r>
              <a:rPr lang="sl-SI" sz="1700" dirty="0" smtClean="0">
                <a:solidFill>
                  <a:schemeClr val="tx1"/>
                </a:solidFill>
              </a:rPr>
              <a:t>- FIS pravila</a:t>
            </a:r>
          </a:p>
          <a:p>
            <a:pPr>
              <a:buAutoNum type="arabicPeriod"/>
            </a:pPr>
            <a:endParaRPr lang="sl-SI" sz="17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sz="1700" dirty="0">
                <a:solidFill>
                  <a:schemeClr val="tx1"/>
                </a:solidFill>
              </a:rPr>
              <a:t>2</a:t>
            </a:r>
            <a:r>
              <a:rPr lang="sl-SI" sz="1700" dirty="0" smtClean="0">
                <a:solidFill>
                  <a:schemeClr val="tx1"/>
                </a:solidFill>
              </a:rPr>
              <a:t>. Športne dejavnosti:</a:t>
            </a:r>
          </a:p>
          <a:p>
            <a:pPr>
              <a:buFontTx/>
              <a:buChar char="-"/>
            </a:pPr>
            <a:r>
              <a:rPr lang="sl-SI" sz="1700" dirty="0" smtClean="0">
                <a:solidFill>
                  <a:schemeClr val="tx1"/>
                </a:solidFill>
              </a:rPr>
              <a:t>2 športna dneva (pohod, smučanje)</a:t>
            </a:r>
          </a:p>
          <a:p>
            <a:pPr>
              <a:buFontTx/>
              <a:buChar char="-"/>
            </a:pPr>
            <a:r>
              <a:rPr lang="sl-SI" sz="1700" dirty="0">
                <a:solidFill>
                  <a:schemeClr val="tx1"/>
                </a:solidFill>
              </a:rPr>
              <a:t>i</a:t>
            </a:r>
            <a:r>
              <a:rPr lang="sl-SI" sz="1700" dirty="0" smtClean="0">
                <a:solidFill>
                  <a:schemeClr val="tx1"/>
                </a:solidFill>
              </a:rPr>
              <a:t>gre z žogo</a:t>
            </a:r>
          </a:p>
          <a:p>
            <a:pPr>
              <a:buFontTx/>
              <a:buChar char="-"/>
            </a:pPr>
            <a:r>
              <a:rPr lang="sl-SI" sz="1700" dirty="0" smtClean="0">
                <a:solidFill>
                  <a:schemeClr val="tx1"/>
                </a:solidFill>
              </a:rPr>
              <a:t>adrenalinske sanke</a:t>
            </a:r>
          </a:p>
          <a:p>
            <a:pPr>
              <a:buFontTx/>
              <a:buChar char="-"/>
            </a:pPr>
            <a:r>
              <a:rPr lang="sl-SI" sz="1700" dirty="0" smtClean="0">
                <a:solidFill>
                  <a:schemeClr val="tx1"/>
                </a:solidFill>
              </a:rPr>
              <a:t>plavanje </a:t>
            </a:r>
            <a:endParaRPr lang="sl-SI" sz="17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47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689463" y="348343"/>
            <a:ext cx="9815149" cy="5562879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 algn="ctr">
              <a:buNone/>
            </a:pPr>
            <a:r>
              <a:rPr lang="sl-SI" sz="2400" dirty="0" smtClean="0">
                <a:solidFill>
                  <a:schemeClr val="tx1"/>
                </a:solidFill>
              </a:rPr>
              <a:t>ŽELIMO, DA SE VAŠI OTROCI V ŠOLI V NARAVI DOBRO POČUTIJO.</a:t>
            </a:r>
          </a:p>
          <a:p>
            <a:pPr marL="0" indent="0" algn="ctr">
              <a:buNone/>
            </a:pPr>
            <a:endParaRPr lang="sl-SI" sz="24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sl-SI" sz="2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sl-SI" sz="2400" dirty="0" smtClean="0">
                <a:solidFill>
                  <a:schemeClr val="tx1"/>
                </a:solidFill>
              </a:rPr>
              <a:t>HVALA ZA POZORNOST!</a:t>
            </a:r>
            <a:endParaRPr lang="sl-SI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3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dirty="0" smtClean="0"/>
              <a:t>UVOD</a:t>
            </a:r>
            <a:endParaRPr lang="sl-SI" sz="2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4034" y="1288869"/>
            <a:ext cx="10180910" cy="5468982"/>
          </a:xfrm>
        </p:spPr>
        <p:txBody>
          <a:bodyPr>
            <a:normAutofit/>
          </a:bodyPr>
          <a:lstStyle/>
          <a:p>
            <a:r>
              <a:rPr lang="sl-SI" dirty="0" smtClean="0">
                <a:solidFill>
                  <a:schemeClr val="tx1"/>
                </a:solidFill>
              </a:rPr>
              <a:t>UČNI NAČRT: 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V </a:t>
            </a:r>
            <a:r>
              <a:rPr lang="sl-SI" dirty="0">
                <a:solidFill>
                  <a:schemeClr val="tx1"/>
                </a:solidFill>
              </a:rPr>
              <a:t>5. ali 6. razredu šole </a:t>
            </a:r>
            <a:r>
              <a:rPr lang="sl-SI" b="1" dirty="0">
                <a:solidFill>
                  <a:schemeClr val="tx1"/>
                </a:solidFill>
              </a:rPr>
              <a:t>ponudijo</a:t>
            </a:r>
            <a:r>
              <a:rPr lang="sl-SI" dirty="0">
                <a:solidFill>
                  <a:schemeClr val="tx1"/>
                </a:solidFill>
              </a:rPr>
              <a:t> šolo v naravi s smučanjem, tekom na smučeh in drugimi zimskimi športi</a:t>
            </a:r>
            <a:r>
              <a:rPr lang="sl-SI" dirty="0" smtClean="0">
                <a:solidFill>
                  <a:schemeClr val="tx1"/>
                </a:solidFill>
              </a:rPr>
              <a:t>.</a:t>
            </a:r>
          </a:p>
          <a:p>
            <a:endParaRPr lang="sl-SI" dirty="0">
              <a:solidFill>
                <a:schemeClr val="tx1"/>
              </a:solidFill>
            </a:endParaRPr>
          </a:p>
          <a:p>
            <a:r>
              <a:rPr lang="sl-SI" dirty="0" smtClean="0">
                <a:solidFill>
                  <a:schemeClr val="tx1"/>
                </a:solidFill>
              </a:rPr>
              <a:t>PRAKTIČNE IN TEORETIČNE VSEBINE: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tx1"/>
                </a:solidFill>
              </a:rPr>
              <a:t>Smučanje: začetne oblike </a:t>
            </a:r>
            <a:r>
              <a:rPr lang="sl-SI" dirty="0" smtClean="0">
                <a:solidFill>
                  <a:schemeClr val="tx1"/>
                </a:solidFill>
              </a:rPr>
              <a:t>smučanja:</a:t>
            </a:r>
          </a:p>
          <a:p>
            <a:pPr marL="0" indent="0">
              <a:buNone/>
            </a:pPr>
            <a:r>
              <a:rPr lang="sl-SI" dirty="0">
                <a:solidFill>
                  <a:schemeClr val="tx1"/>
                </a:solidFill>
              </a:rPr>
              <a:t>(</a:t>
            </a:r>
            <a:r>
              <a:rPr lang="sl-SI" dirty="0" smtClean="0">
                <a:solidFill>
                  <a:schemeClr val="tx1"/>
                </a:solidFill>
              </a:rPr>
              <a:t>Zavoj </a:t>
            </a:r>
            <a:r>
              <a:rPr lang="sl-SI" dirty="0">
                <a:solidFill>
                  <a:schemeClr val="tx1"/>
                </a:solidFill>
              </a:rPr>
              <a:t>s klinastim odrivom z vbodom </a:t>
            </a:r>
            <a:r>
              <a:rPr lang="sl-SI" dirty="0" smtClean="0">
                <a:solidFill>
                  <a:schemeClr val="tx1"/>
                </a:solidFill>
              </a:rPr>
              <a:t>palice. Osnovno </a:t>
            </a:r>
            <a:r>
              <a:rPr lang="sl-SI" dirty="0">
                <a:solidFill>
                  <a:schemeClr val="tx1"/>
                </a:solidFill>
              </a:rPr>
              <a:t>vijuganje. </a:t>
            </a:r>
            <a:r>
              <a:rPr lang="sl-SI" dirty="0" smtClean="0">
                <a:solidFill>
                  <a:schemeClr val="tx1"/>
                </a:solidFill>
              </a:rPr>
              <a:t>Uporaba </a:t>
            </a:r>
            <a:r>
              <a:rPr lang="sl-SI" dirty="0">
                <a:solidFill>
                  <a:schemeClr val="tx1"/>
                </a:solidFill>
              </a:rPr>
              <a:t>smučarskih naprav.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tx1"/>
                </a:solidFill>
              </a:rPr>
              <a:t>Nadaljevalne oblike smučanja: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Terensko </a:t>
            </a:r>
            <a:r>
              <a:rPr lang="sl-SI" dirty="0">
                <a:solidFill>
                  <a:schemeClr val="tx1"/>
                </a:solidFill>
              </a:rPr>
              <a:t>vijuganje v širšem oziroma ožjem hodniku. </a:t>
            </a:r>
            <a:r>
              <a:rPr lang="sl-SI" dirty="0" smtClean="0">
                <a:solidFill>
                  <a:schemeClr val="tx1"/>
                </a:solidFill>
              </a:rPr>
              <a:t>Premagovanje </a:t>
            </a:r>
            <a:r>
              <a:rPr lang="sl-SI" dirty="0">
                <a:solidFill>
                  <a:schemeClr val="tx1"/>
                </a:solidFill>
              </a:rPr>
              <a:t>terenov s povečano naklonino.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tx1"/>
                </a:solidFill>
              </a:rPr>
              <a:t>Ustrezen nadzor hitrosti smučanja: 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Na </a:t>
            </a:r>
            <a:r>
              <a:rPr lang="sl-SI" dirty="0">
                <a:solidFill>
                  <a:schemeClr val="tx1"/>
                </a:solidFill>
              </a:rPr>
              <a:t>blagi </a:t>
            </a:r>
            <a:r>
              <a:rPr lang="sl-SI" dirty="0" smtClean="0">
                <a:solidFill>
                  <a:schemeClr val="tx1"/>
                </a:solidFill>
              </a:rPr>
              <a:t>in na povečani naklonini. Pravilno </a:t>
            </a:r>
            <a:r>
              <a:rPr lang="sl-SI" dirty="0">
                <a:solidFill>
                  <a:schemeClr val="tx1"/>
                </a:solidFill>
              </a:rPr>
              <a:t>vbadanje palice. </a:t>
            </a:r>
            <a:r>
              <a:rPr lang="sl-SI" dirty="0" smtClean="0">
                <a:solidFill>
                  <a:schemeClr val="tx1"/>
                </a:solidFill>
              </a:rPr>
              <a:t>Pravilna </a:t>
            </a:r>
            <a:r>
              <a:rPr lang="sl-SI" dirty="0">
                <a:solidFill>
                  <a:schemeClr val="tx1"/>
                </a:solidFill>
              </a:rPr>
              <a:t>vzporedna postavitev smuči v vseh fazah zavoja. </a:t>
            </a:r>
          </a:p>
          <a:p>
            <a:pPr marL="0" indent="0">
              <a:buNone/>
            </a:pPr>
            <a:endParaRPr lang="sl-SI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33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759132" y="583475"/>
            <a:ext cx="9789023" cy="5336456"/>
          </a:xfrm>
        </p:spPr>
        <p:txBody>
          <a:bodyPr>
            <a:normAutofit/>
          </a:bodyPr>
          <a:lstStyle/>
          <a:p>
            <a:r>
              <a:rPr lang="sl-SI" dirty="0" smtClean="0">
                <a:solidFill>
                  <a:schemeClr val="tx1"/>
                </a:solidFill>
              </a:rPr>
              <a:t>CILJI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Učenci: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varno smučajo,</a:t>
            </a:r>
            <a:endParaRPr lang="sl-SI" dirty="0">
              <a:solidFill>
                <a:schemeClr val="tx1"/>
              </a:solidFill>
            </a:endParaRPr>
          </a:p>
          <a:p>
            <a:pPr lvl="0"/>
            <a:r>
              <a:rPr lang="sl-SI" dirty="0" smtClean="0">
                <a:solidFill>
                  <a:schemeClr val="tx1"/>
                </a:solidFill>
              </a:rPr>
              <a:t>osnov </a:t>
            </a:r>
            <a:r>
              <a:rPr lang="sl-SI" dirty="0">
                <a:solidFill>
                  <a:schemeClr val="tx1"/>
                </a:solidFill>
              </a:rPr>
              <a:t>alpskega smučanja</a:t>
            </a:r>
            <a:r>
              <a:rPr lang="sl-SI" dirty="0" smtClean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sl-SI" dirty="0">
                <a:solidFill>
                  <a:schemeClr val="tx1"/>
                </a:solidFill>
              </a:rPr>
              <a:t>poznajo in upoštevajo pravila obnašanja ter osnovna načela </a:t>
            </a:r>
            <a:r>
              <a:rPr lang="sl-SI" dirty="0" smtClean="0">
                <a:solidFill>
                  <a:schemeClr val="tx1"/>
                </a:solidFill>
              </a:rPr>
              <a:t>varnosti na smučišču,</a:t>
            </a:r>
            <a:endParaRPr lang="sl-SI" dirty="0">
              <a:solidFill>
                <a:schemeClr val="tx1"/>
              </a:solidFill>
            </a:endParaRPr>
          </a:p>
          <a:p>
            <a:pPr lvl="0"/>
            <a:r>
              <a:rPr lang="sl-SI" dirty="0" smtClean="0">
                <a:solidFill>
                  <a:schemeClr val="tx1"/>
                </a:solidFill>
              </a:rPr>
              <a:t>pridobivajo praktične izkušnje </a:t>
            </a:r>
            <a:r>
              <a:rPr lang="sl-SI" dirty="0">
                <a:solidFill>
                  <a:schemeClr val="tx1"/>
                </a:solidFill>
              </a:rPr>
              <a:t>za življenje in </a:t>
            </a:r>
            <a:r>
              <a:rPr lang="sl-SI" dirty="0" smtClean="0">
                <a:solidFill>
                  <a:schemeClr val="tx1"/>
                </a:solidFill>
              </a:rPr>
              <a:t>razvijajo pozitiven </a:t>
            </a:r>
            <a:r>
              <a:rPr lang="sl-SI" dirty="0">
                <a:solidFill>
                  <a:schemeClr val="tx1"/>
                </a:solidFill>
              </a:rPr>
              <a:t>ter </a:t>
            </a:r>
            <a:r>
              <a:rPr lang="sl-SI" dirty="0" smtClean="0">
                <a:solidFill>
                  <a:schemeClr val="tx1"/>
                </a:solidFill>
              </a:rPr>
              <a:t>odgovoren </a:t>
            </a:r>
            <a:r>
              <a:rPr lang="sl-SI" dirty="0">
                <a:solidFill>
                  <a:schemeClr val="tx1"/>
                </a:solidFill>
              </a:rPr>
              <a:t>odnosa do </a:t>
            </a:r>
            <a:r>
              <a:rPr lang="sl-SI" dirty="0" smtClean="0">
                <a:solidFill>
                  <a:schemeClr val="tx1"/>
                </a:solidFill>
              </a:rPr>
              <a:t>okolja,</a:t>
            </a:r>
            <a:endParaRPr lang="sl-SI" dirty="0">
              <a:solidFill>
                <a:schemeClr val="tx1"/>
              </a:solidFill>
            </a:endParaRPr>
          </a:p>
          <a:p>
            <a:pPr lvl="0"/>
            <a:r>
              <a:rPr lang="sl-SI" dirty="0" smtClean="0">
                <a:solidFill>
                  <a:schemeClr val="tx1"/>
                </a:solidFill>
              </a:rPr>
              <a:t>sprejemajo odgovornost </a:t>
            </a:r>
            <a:r>
              <a:rPr lang="sl-SI" dirty="0">
                <a:solidFill>
                  <a:schemeClr val="tx1"/>
                </a:solidFill>
              </a:rPr>
              <a:t>za lastno varnost in </a:t>
            </a:r>
            <a:r>
              <a:rPr lang="sl-SI" dirty="0" smtClean="0">
                <a:solidFill>
                  <a:schemeClr val="tx1"/>
                </a:solidFill>
              </a:rPr>
              <a:t>zdravje,</a:t>
            </a:r>
            <a:endParaRPr lang="sl-SI" dirty="0">
              <a:solidFill>
                <a:schemeClr val="tx1"/>
              </a:solidFill>
            </a:endParaRPr>
          </a:p>
          <a:p>
            <a:pPr lvl="0"/>
            <a:r>
              <a:rPr lang="sl-SI" dirty="0" smtClean="0">
                <a:solidFill>
                  <a:schemeClr val="tx1"/>
                </a:solidFill>
              </a:rPr>
              <a:t>dopolnjujejo </a:t>
            </a:r>
            <a:r>
              <a:rPr lang="sl-SI" dirty="0">
                <a:solidFill>
                  <a:schemeClr val="tx1"/>
                </a:solidFill>
              </a:rPr>
              <a:t>in </a:t>
            </a:r>
            <a:r>
              <a:rPr lang="sl-SI" dirty="0" smtClean="0">
                <a:solidFill>
                  <a:schemeClr val="tx1"/>
                </a:solidFill>
              </a:rPr>
              <a:t>širijo znanje </a:t>
            </a:r>
            <a:r>
              <a:rPr lang="sl-SI" dirty="0">
                <a:solidFill>
                  <a:schemeClr val="tx1"/>
                </a:solidFill>
              </a:rPr>
              <a:t>iz številnih tem, ki so del učnega </a:t>
            </a:r>
            <a:r>
              <a:rPr lang="sl-SI" dirty="0" smtClean="0">
                <a:solidFill>
                  <a:schemeClr val="tx1"/>
                </a:solidFill>
              </a:rPr>
              <a:t>načrta,</a:t>
            </a:r>
            <a:endParaRPr lang="sl-SI" dirty="0">
              <a:solidFill>
                <a:schemeClr val="tx1"/>
              </a:solidFill>
            </a:endParaRPr>
          </a:p>
          <a:p>
            <a:pPr lvl="0"/>
            <a:r>
              <a:rPr lang="sl-SI" dirty="0">
                <a:solidFill>
                  <a:schemeClr val="tx1"/>
                </a:solidFill>
              </a:rPr>
              <a:t>oblikujejo pozitivne vedenjske vzorce (vztrajnost, samozavest, medsebojno sodelovanje in pomoč, strpnost, sprejemanje drugačnosti, spoštovanje športnega obnašanja, odnos do varovanja šolske lastnine in športne opreme, naravovarstveno ozaveščanje</a:t>
            </a:r>
            <a:r>
              <a:rPr lang="sl-SI" dirty="0" smtClean="0">
                <a:solidFill>
                  <a:schemeClr val="tx1"/>
                </a:solidFill>
              </a:rPr>
              <a:t>).</a:t>
            </a:r>
          </a:p>
          <a:p>
            <a:pPr lvl="0"/>
            <a:r>
              <a:rPr lang="sl-SI" dirty="0" smtClean="0">
                <a:solidFill>
                  <a:schemeClr val="tx1"/>
                </a:solidFill>
              </a:rPr>
              <a:t>Nuditi </a:t>
            </a:r>
            <a:r>
              <a:rPr lang="sl-SI" dirty="0">
                <a:solidFill>
                  <a:schemeClr val="tx1"/>
                </a:solidFill>
              </a:rPr>
              <a:t>učencu nepozaben teden med vrstniki.</a:t>
            </a:r>
          </a:p>
          <a:p>
            <a:endParaRPr lang="sl-SI" dirty="0">
              <a:solidFill>
                <a:schemeClr val="tx1"/>
              </a:solidFill>
            </a:endParaRPr>
          </a:p>
          <a:p>
            <a:endParaRPr lang="sl-SI" dirty="0">
              <a:solidFill>
                <a:schemeClr val="tx1"/>
              </a:solidFill>
            </a:endParaRPr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29812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785257" y="330926"/>
            <a:ext cx="9719355" cy="6348548"/>
          </a:xfrm>
        </p:spPr>
        <p:txBody>
          <a:bodyPr>
            <a:normAutofit/>
          </a:bodyPr>
          <a:lstStyle/>
          <a:p>
            <a:r>
              <a:rPr lang="sl-SI" dirty="0" smtClean="0">
                <a:solidFill>
                  <a:schemeClr val="tx1"/>
                </a:solidFill>
              </a:rPr>
              <a:t>KDO: 6. A, </a:t>
            </a:r>
            <a:r>
              <a:rPr lang="sl-SI" dirty="0">
                <a:solidFill>
                  <a:schemeClr val="tx1"/>
                </a:solidFill>
              </a:rPr>
              <a:t>6</a:t>
            </a:r>
            <a:r>
              <a:rPr lang="sl-SI" dirty="0" smtClean="0">
                <a:solidFill>
                  <a:schemeClr val="tx1"/>
                </a:solidFill>
              </a:rPr>
              <a:t>. B, 7. A, 7. B</a:t>
            </a:r>
          </a:p>
          <a:p>
            <a:pPr marL="0" indent="0">
              <a:buNone/>
            </a:pPr>
            <a:endParaRPr lang="sl-SI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l-SI" dirty="0" smtClean="0">
                <a:solidFill>
                  <a:schemeClr val="tx1"/>
                </a:solidFill>
              </a:rPr>
              <a:t>Za učence, ki ne gredo v šolo v naravi, se organizira pedagoški proces v 5. razredu.</a:t>
            </a:r>
          </a:p>
          <a:p>
            <a:pPr>
              <a:buFontTx/>
              <a:buChar char="-"/>
            </a:pPr>
            <a:endParaRPr lang="sl-SI" dirty="0">
              <a:solidFill>
                <a:schemeClr val="tx1"/>
              </a:solidFill>
            </a:endParaRPr>
          </a:p>
          <a:p>
            <a:r>
              <a:rPr lang="sl-SI" dirty="0" smtClean="0">
                <a:solidFill>
                  <a:schemeClr val="tx1"/>
                </a:solidFill>
              </a:rPr>
              <a:t>KDAJ: ponedeljek, 17. 1. 2022 (večerja) – petek, 21. 1. 2022 (kosilo)</a:t>
            </a:r>
          </a:p>
          <a:p>
            <a:pPr marL="0" indent="0">
              <a:buNone/>
            </a:pPr>
            <a:r>
              <a:rPr lang="sl-SI" sz="1500" dirty="0" smtClean="0">
                <a:solidFill>
                  <a:schemeClr val="tx1"/>
                </a:solidFill>
              </a:rPr>
              <a:t>ODHOD: ponedeljek, 17. 1. 2022 – v šolo otroka pripeljete ob 7.30 – </a:t>
            </a:r>
            <a:r>
              <a:rPr lang="sl-SI" sz="1500" b="1" dirty="0" smtClean="0">
                <a:solidFill>
                  <a:schemeClr val="accent5">
                    <a:lumMod val="75000"/>
                  </a:schemeClr>
                </a:solidFill>
              </a:rPr>
              <a:t>SAMOTESTIRANJE PRED ODHODOM</a:t>
            </a:r>
          </a:p>
          <a:p>
            <a:pPr marL="0" indent="0">
              <a:buNone/>
            </a:pPr>
            <a:r>
              <a:rPr lang="sl-SI" sz="1500" dirty="0" smtClean="0">
                <a:solidFill>
                  <a:schemeClr val="tx1"/>
                </a:solidFill>
              </a:rPr>
              <a:t>PRIHOD: petek, 20. 1. 2022 – predvidoma okoli 16.00</a:t>
            </a:r>
          </a:p>
          <a:p>
            <a:endParaRPr lang="sl-SI" sz="1500" dirty="0">
              <a:solidFill>
                <a:schemeClr val="tx1"/>
              </a:solidFill>
            </a:endParaRPr>
          </a:p>
          <a:p>
            <a:r>
              <a:rPr lang="sl-SI" dirty="0" smtClean="0">
                <a:solidFill>
                  <a:schemeClr val="tx1"/>
                </a:solidFill>
              </a:rPr>
              <a:t>KAM: Rogla</a:t>
            </a:r>
          </a:p>
          <a:p>
            <a:pPr marL="0" indent="0">
              <a:buNone/>
            </a:pPr>
            <a:endParaRPr lang="sl-SI" dirty="0">
              <a:solidFill>
                <a:schemeClr val="tx1"/>
              </a:solidFill>
            </a:endParaRPr>
          </a:p>
          <a:p>
            <a:r>
              <a:rPr lang="sl-SI" dirty="0" smtClean="0">
                <a:solidFill>
                  <a:schemeClr val="tx1"/>
                </a:solidFill>
              </a:rPr>
              <a:t>NASTANITEV: mladinsko prenočišče Jelka + </a:t>
            </a:r>
            <a:r>
              <a:rPr lang="sl-SI" dirty="0" err="1" smtClean="0">
                <a:solidFill>
                  <a:schemeClr val="tx1"/>
                </a:solidFill>
              </a:rPr>
              <a:t>Bgw</a:t>
            </a:r>
            <a:r>
              <a:rPr lang="sl-SI" dirty="0" smtClean="0">
                <a:solidFill>
                  <a:schemeClr val="tx1"/>
                </a:solidFill>
              </a:rPr>
              <a:t> Rogla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(58 </a:t>
            </a:r>
            <a:r>
              <a:rPr lang="sl-SI" dirty="0">
                <a:solidFill>
                  <a:schemeClr val="tx1"/>
                </a:solidFill>
              </a:rPr>
              <a:t>ležišč, 2/8 in 7/6 posteljne sobe, etažna uporaba sanitarij in kopalnice, skupni prostor SAT </a:t>
            </a:r>
            <a:r>
              <a:rPr lang="sl-SI" dirty="0" smtClean="0">
                <a:solidFill>
                  <a:schemeClr val="tx1"/>
                </a:solidFill>
              </a:rPr>
              <a:t>TV) </a:t>
            </a:r>
          </a:p>
          <a:p>
            <a:pPr marL="0" indent="0">
              <a:buNone/>
            </a:pPr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932" y="5108181"/>
            <a:ext cx="4174859" cy="163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9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785257" y="357051"/>
            <a:ext cx="9901646" cy="6392092"/>
          </a:xfrm>
        </p:spPr>
        <p:txBody>
          <a:bodyPr>
            <a:normAutofit fontScale="92500" lnSpcReduction="20000"/>
          </a:bodyPr>
          <a:lstStyle/>
          <a:p>
            <a:r>
              <a:rPr lang="sl-SI" dirty="0" smtClean="0">
                <a:solidFill>
                  <a:schemeClr val="tx1"/>
                </a:solidFill>
              </a:rPr>
              <a:t>PREHRANA:</a:t>
            </a:r>
          </a:p>
          <a:p>
            <a:pPr>
              <a:buFontTx/>
              <a:buChar char="-"/>
            </a:pPr>
            <a:r>
              <a:rPr lang="sl-SI" dirty="0" smtClean="0">
                <a:solidFill>
                  <a:schemeClr val="tx1"/>
                </a:solidFill>
              </a:rPr>
              <a:t>polni penzion </a:t>
            </a:r>
            <a:endParaRPr lang="sl-SI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l-SI" dirty="0" smtClean="0">
                <a:solidFill>
                  <a:schemeClr val="tx1"/>
                </a:solidFill>
              </a:rPr>
              <a:t>posebnosti pri prehrani (zapisati ob prijavi)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tx1"/>
                </a:solidFill>
              </a:rPr>
              <a:t>o</a:t>
            </a:r>
            <a:r>
              <a:rPr lang="pl-PL" dirty="0" smtClean="0">
                <a:solidFill>
                  <a:schemeClr val="tx1"/>
                </a:solidFill>
              </a:rPr>
              <a:t>broki v </a:t>
            </a:r>
            <a:r>
              <a:rPr lang="pl-PL" dirty="0">
                <a:solidFill>
                  <a:schemeClr val="tx1"/>
                </a:solidFill>
              </a:rPr>
              <a:t>jedilnici </a:t>
            </a:r>
            <a:r>
              <a:rPr lang="pl-PL" dirty="0" smtClean="0">
                <a:solidFill>
                  <a:schemeClr val="tx1"/>
                </a:solidFill>
              </a:rPr>
              <a:t>hotela Planja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prvi dan bomo s seboj vzeli šolske lunch pakete</a:t>
            </a:r>
            <a:endParaRPr lang="sl-S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 smtClean="0">
                <a:solidFill>
                  <a:schemeClr val="tx1"/>
                </a:solidFill>
              </a:rPr>
              <a:t>Zdravstvene ali katerekoli težave – obvestite razrednika in zapišite ob prijavi</a:t>
            </a:r>
          </a:p>
          <a:p>
            <a:endParaRPr lang="sl-SI" dirty="0">
              <a:solidFill>
                <a:schemeClr val="tx1"/>
              </a:solidFill>
            </a:endParaRPr>
          </a:p>
          <a:p>
            <a:r>
              <a:rPr lang="sl-SI" dirty="0" smtClean="0">
                <a:solidFill>
                  <a:schemeClr val="tx1"/>
                </a:solidFill>
              </a:rPr>
              <a:t>CENA: 173,00 €</a:t>
            </a:r>
          </a:p>
          <a:p>
            <a:pPr marL="0" indent="0">
              <a:buNone/>
            </a:pPr>
            <a:endParaRPr lang="sl-SI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sl-SI" dirty="0" smtClean="0"/>
              <a:t>- </a:t>
            </a:r>
            <a:r>
              <a:rPr lang="sl-SI" dirty="0" smtClean="0">
                <a:solidFill>
                  <a:schemeClr val="tx1"/>
                </a:solidFill>
              </a:rPr>
              <a:t>4 </a:t>
            </a:r>
            <a:r>
              <a:rPr lang="sl-SI" dirty="0">
                <a:solidFill>
                  <a:schemeClr val="tx1"/>
                </a:solidFill>
              </a:rPr>
              <a:t>x polni penzion;</a:t>
            </a:r>
          </a:p>
          <a:p>
            <a:pPr marL="0" lvl="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- 5- </a:t>
            </a:r>
            <a:r>
              <a:rPr lang="sl-SI" dirty="0">
                <a:solidFill>
                  <a:schemeClr val="tx1"/>
                </a:solidFill>
              </a:rPr>
              <a:t>dnevno smučarsko vozovnico;</a:t>
            </a:r>
          </a:p>
          <a:p>
            <a:pPr marL="0" lvl="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- 1 </a:t>
            </a:r>
            <a:r>
              <a:rPr lang="sl-SI" dirty="0">
                <a:solidFill>
                  <a:schemeClr val="tx1"/>
                </a:solidFill>
              </a:rPr>
              <a:t>ura plezalnih dogodivščin na plezalni steni na Rogli ali 1 uro uporabe bazena na Rogli </a:t>
            </a:r>
            <a:r>
              <a:rPr lang="sl-SI" dirty="0" smtClean="0">
                <a:solidFill>
                  <a:schemeClr val="tx1"/>
                </a:solidFill>
              </a:rPr>
              <a:t>(do </a:t>
            </a:r>
            <a:r>
              <a:rPr lang="sl-SI" dirty="0">
                <a:solidFill>
                  <a:schemeClr val="tx1"/>
                </a:solidFill>
              </a:rPr>
              <a:t>14.00 ure ) ;</a:t>
            </a:r>
          </a:p>
          <a:p>
            <a:pPr marL="0" lvl="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- 1 </a:t>
            </a:r>
            <a:r>
              <a:rPr lang="sl-SI" dirty="0">
                <a:solidFill>
                  <a:schemeClr val="tx1"/>
                </a:solidFill>
              </a:rPr>
              <a:t>ura/dan uporabo skupnega prostora;</a:t>
            </a:r>
          </a:p>
          <a:p>
            <a:pPr marL="0" lvl="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-1 </a:t>
            </a:r>
            <a:r>
              <a:rPr lang="sl-SI" dirty="0">
                <a:solidFill>
                  <a:schemeClr val="tx1"/>
                </a:solidFill>
              </a:rPr>
              <a:t>ura uporabe 1/3 športne dvorane;</a:t>
            </a:r>
          </a:p>
          <a:p>
            <a:pPr marL="0" lvl="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- Disco </a:t>
            </a:r>
            <a:r>
              <a:rPr lang="sl-SI" dirty="0">
                <a:solidFill>
                  <a:schemeClr val="tx1"/>
                </a:solidFill>
              </a:rPr>
              <a:t>večer ( sreda )</a:t>
            </a:r>
          </a:p>
          <a:p>
            <a:pPr marL="0" lvl="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- 1 </a:t>
            </a:r>
            <a:r>
              <a:rPr lang="sl-SI" dirty="0">
                <a:solidFill>
                  <a:schemeClr val="tx1"/>
                </a:solidFill>
              </a:rPr>
              <a:t>x vožnja po Zlodejevem – zimsko letnem sankališču</a:t>
            </a:r>
          </a:p>
          <a:p>
            <a:pPr marL="0" lvl="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- Ogled </a:t>
            </a:r>
            <a:r>
              <a:rPr lang="sl-SI" dirty="0">
                <a:solidFill>
                  <a:schemeClr val="tx1"/>
                </a:solidFill>
              </a:rPr>
              <a:t>filma ( torek )</a:t>
            </a:r>
          </a:p>
          <a:p>
            <a:endParaRPr lang="sl-SI" dirty="0"/>
          </a:p>
          <a:p>
            <a:pPr marL="0" indent="0">
              <a:buNone/>
            </a:pPr>
            <a:endParaRPr lang="sl-SI" b="1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96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741714" y="357051"/>
            <a:ext cx="9762898" cy="6174378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Char char="-"/>
            </a:pPr>
            <a:endParaRPr lang="sl-SI" b="1" dirty="0" smtClean="0">
              <a:solidFill>
                <a:schemeClr val="tx1"/>
              </a:solidFill>
            </a:endParaRPr>
          </a:p>
          <a:p>
            <a:r>
              <a:rPr lang="sl-SI" dirty="0">
                <a:solidFill>
                  <a:schemeClr val="tx1"/>
                </a:solidFill>
              </a:rPr>
              <a:t>MOBILNI TELEFONI:</a:t>
            </a:r>
          </a:p>
          <a:p>
            <a:pPr marL="0" indent="0">
              <a:buNone/>
            </a:pPr>
            <a:r>
              <a:rPr lang="sl-SI" dirty="0">
                <a:solidFill>
                  <a:schemeClr val="tx1"/>
                </a:solidFill>
              </a:rPr>
              <a:t>Učenci naj s seboj ne nosijo mobilnih telefonov in drugih elektronskih naprav. Vsa nujna sporočila bomo učitelji posredovali konkretnemu staršu (bolezen, morebitne stiske …).</a:t>
            </a:r>
          </a:p>
          <a:p>
            <a:pPr marL="0" indent="0">
              <a:buNone/>
            </a:pPr>
            <a:endParaRPr lang="sl-SI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primeru, da v tednu šole v naravi ne dobite klica, se vaš otrok počuti dobro in je z njim vse v redu.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sl-SI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sl-SI" b="1" dirty="0" smtClean="0">
                <a:solidFill>
                  <a:schemeClr val="tx1"/>
                </a:solidFill>
              </a:rPr>
              <a:t>Otrok naj gre v šolo v naravi zdrav.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l-SI" dirty="0" smtClean="0">
                <a:solidFill>
                  <a:schemeClr val="tx1"/>
                </a:solidFill>
              </a:rPr>
              <a:t>Starši, bodite pripravljeni, da v primeru bolezni otroka odpeljete domov.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dirty="0" smtClean="0">
                <a:solidFill>
                  <a:schemeClr val="tx1"/>
                </a:solidFill>
              </a:rPr>
              <a:t>- V primeru otrokovega slabega počutja, boste starši o tem TAKOJ obveščeni.</a:t>
            </a:r>
            <a:endParaRPr lang="sl-SI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sl-SI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sl-SI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7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567543" y="113210"/>
            <a:ext cx="9937069" cy="6744789"/>
          </a:xfrm>
        </p:spPr>
        <p:txBody>
          <a:bodyPr>
            <a:normAutofit fontScale="92500" lnSpcReduction="20000"/>
          </a:bodyPr>
          <a:lstStyle/>
          <a:p>
            <a:r>
              <a:rPr lang="sl-SI" dirty="0" smtClean="0">
                <a:solidFill>
                  <a:schemeClr val="tx1"/>
                </a:solidFill>
              </a:rPr>
              <a:t>SEZNAM PRIPOROČENE OPREME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sz="1400" dirty="0" smtClean="0">
                <a:solidFill>
                  <a:schemeClr val="tx1"/>
                </a:solidFill>
              </a:rPr>
              <a:t>1. ZELO POMEMBNO:</a:t>
            </a: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zdravstvena </a:t>
            </a:r>
            <a:r>
              <a:rPr lang="sl-SI" sz="1400" dirty="0">
                <a:solidFill>
                  <a:schemeClr val="tx1"/>
                </a:solidFill>
              </a:rPr>
              <a:t>kartica </a:t>
            </a:r>
            <a:endParaRPr lang="sl-SI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osebni dokument (osebna izkaznica ali potni list)</a:t>
            </a: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zdravila </a:t>
            </a:r>
            <a:r>
              <a:rPr lang="sl-SI" sz="1400" dirty="0">
                <a:solidFill>
                  <a:schemeClr val="tx1"/>
                </a:solidFill>
              </a:rPr>
              <a:t>in pisni napotki za </a:t>
            </a:r>
            <a:r>
              <a:rPr lang="sl-SI" sz="1400" dirty="0" smtClean="0">
                <a:solidFill>
                  <a:schemeClr val="tx1"/>
                </a:solidFill>
              </a:rPr>
              <a:t>učitelja </a:t>
            </a:r>
            <a:r>
              <a:rPr lang="sl-SI" sz="1400" dirty="0">
                <a:solidFill>
                  <a:schemeClr val="tx1"/>
                </a:solidFill>
              </a:rPr>
              <a:t>(v kolikor otrok jemlje zdravila) </a:t>
            </a:r>
            <a:endParaRPr lang="sl-SI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steklenička </a:t>
            </a:r>
            <a:r>
              <a:rPr lang="sl-SI" sz="1400" dirty="0">
                <a:solidFill>
                  <a:schemeClr val="tx1"/>
                </a:solidFill>
              </a:rPr>
              <a:t>za vodo </a:t>
            </a:r>
            <a:endParaRPr lang="sl-SI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manjši nahrbtnik</a:t>
            </a: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maska</a:t>
            </a: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testi za </a:t>
            </a:r>
            <a:r>
              <a:rPr lang="sl-SI" sz="1400" dirty="0" err="1" smtClean="0">
                <a:solidFill>
                  <a:schemeClr val="tx1"/>
                </a:solidFill>
              </a:rPr>
              <a:t>samotestiranje</a:t>
            </a:r>
            <a:r>
              <a:rPr lang="sl-SI" sz="1400" dirty="0" smtClean="0">
                <a:solidFill>
                  <a:schemeClr val="tx1"/>
                </a:solidFill>
              </a:rPr>
              <a:t> ali potrdilo o </a:t>
            </a:r>
            <a:r>
              <a:rPr lang="sl-SI" sz="1400" dirty="0" err="1" smtClean="0">
                <a:solidFill>
                  <a:schemeClr val="tx1"/>
                </a:solidFill>
              </a:rPr>
              <a:t>prebolevnosti</a:t>
            </a:r>
            <a:r>
              <a:rPr lang="sl-SI" sz="1400" dirty="0" smtClean="0">
                <a:solidFill>
                  <a:schemeClr val="tx1"/>
                </a:solidFill>
              </a:rPr>
              <a:t> oz. cepljenju</a:t>
            </a:r>
          </a:p>
          <a:p>
            <a:pPr>
              <a:buFontTx/>
              <a:buChar char="-"/>
            </a:pPr>
            <a:endParaRPr lang="sl-SI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2. </a:t>
            </a:r>
            <a:r>
              <a:rPr lang="sl-SI" sz="1400" dirty="0">
                <a:solidFill>
                  <a:schemeClr val="tx1"/>
                </a:solidFill>
              </a:rPr>
              <a:t>OBLAČILA </a:t>
            </a:r>
            <a:r>
              <a:rPr lang="sl-SI" sz="1400" dirty="0" smtClean="0">
                <a:solidFill>
                  <a:schemeClr val="tx1"/>
                </a:solidFill>
              </a:rPr>
              <a:t>– primerna letnemu času:</a:t>
            </a: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pižama </a:t>
            </a: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spodnje </a:t>
            </a:r>
            <a:r>
              <a:rPr lang="sl-SI" sz="1400" dirty="0">
                <a:solidFill>
                  <a:schemeClr val="tx1"/>
                </a:solidFill>
              </a:rPr>
              <a:t>perilo (za vsak dan) </a:t>
            </a: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majice: kratek in dolg rokav</a:t>
            </a:r>
            <a:endParaRPr lang="sl-SI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dolge hlače</a:t>
            </a: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pulover </a:t>
            </a:r>
            <a:r>
              <a:rPr lang="sl-SI" sz="1400" dirty="0">
                <a:solidFill>
                  <a:schemeClr val="tx1"/>
                </a:solidFill>
              </a:rPr>
              <a:t>/ toplejša jopa z dolgimi rokavi </a:t>
            </a: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trenirka </a:t>
            </a: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nogavice</a:t>
            </a:r>
            <a:endParaRPr lang="sl-SI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kopalke</a:t>
            </a:r>
            <a:r>
              <a:rPr lang="sl-SI" sz="1400" dirty="0">
                <a:solidFill>
                  <a:schemeClr val="tx1"/>
                </a:solidFill>
              </a:rPr>
              <a:t>, kopalna brisača</a:t>
            </a:r>
          </a:p>
          <a:p>
            <a:pPr marL="0" lv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bunda</a:t>
            </a:r>
            <a:r>
              <a:rPr lang="sl-SI" sz="1400" dirty="0">
                <a:solidFill>
                  <a:schemeClr val="tx1"/>
                </a:solidFill>
              </a:rPr>
              <a:t>, </a:t>
            </a:r>
            <a:r>
              <a:rPr lang="sl-SI" sz="1400" dirty="0" smtClean="0">
                <a:solidFill>
                  <a:schemeClr val="tx1"/>
                </a:solidFill>
              </a:rPr>
              <a:t>smučarske hlače</a:t>
            </a:r>
          </a:p>
          <a:p>
            <a:pPr marL="0" lv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šal</a:t>
            </a:r>
            <a:r>
              <a:rPr lang="sl-SI" sz="1400" dirty="0">
                <a:solidFill>
                  <a:schemeClr val="tx1"/>
                </a:solidFill>
              </a:rPr>
              <a:t>, </a:t>
            </a:r>
            <a:r>
              <a:rPr lang="sl-SI" sz="1400" dirty="0" smtClean="0">
                <a:solidFill>
                  <a:schemeClr val="tx1"/>
                </a:solidFill>
              </a:rPr>
              <a:t>rokavice, kapa</a:t>
            </a:r>
            <a:endParaRPr lang="sl-SI" sz="14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sl-SI" sz="1400" dirty="0"/>
          </a:p>
          <a:p>
            <a:pPr marL="0" indent="0">
              <a:buNone/>
            </a:pPr>
            <a:endParaRPr lang="sl-SI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80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759131" y="226423"/>
            <a:ext cx="9745481" cy="6631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1400" dirty="0">
                <a:solidFill>
                  <a:schemeClr val="tx1"/>
                </a:solidFill>
              </a:rPr>
              <a:t>3. </a:t>
            </a:r>
            <a:r>
              <a:rPr lang="sl-SI" sz="1400" dirty="0" smtClean="0">
                <a:solidFill>
                  <a:schemeClr val="tx1"/>
                </a:solidFill>
              </a:rPr>
              <a:t>OBUTEV: </a:t>
            </a: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sobni </a:t>
            </a:r>
            <a:r>
              <a:rPr lang="sl-SI" sz="1400" dirty="0">
                <a:solidFill>
                  <a:schemeClr val="tx1"/>
                </a:solidFill>
              </a:rPr>
              <a:t>copati </a:t>
            </a:r>
            <a:endParaRPr lang="sl-SI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športni copati</a:t>
            </a: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</a:t>
            </a:r>
            <a:r>
              <a:rPr lang="sl-SI" sz="1400" dirty="0">
                <a:solidFill>
                  <a:schemeClr val="tx1"/>
                </a:solidFill>
              </a:rPr>
              <a:t>č</a:t>
            </a:r>
            <a:r>
              <a:rPr lang="sl-SI" sz="1400" dirty="0" smtClean="0">
                <a:solidFill>
                  <a:schemeClr val="tx1"/>
                </a:solidFill>
              </a:rPr>
              <a:t>evlji za v dež , sneg</a:t>
            </a:r>
          </a:p>
          <a:p>
            <a:pPr>
              <a:buFontTx/>
              <a:buChar char="-"/>
            </a:pPr>
            <a:endParaRPr lang="sl-SI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4. OSEBNA HIGIENA: </a:t>
            </a:r>
            <a:endParaRPr lang="sl-SI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brisače </a:t>
            </a:r>
            <a:r>
              <a:rPr lang="sl-SI" sz="1400" dirty="0">
                <a:solidFill>
                  <a:schemeClr val="tx1"/>
                </a:solidFill>
              </a:rPr>
              <a:t>za osebno higieno </a:t>
            </a:r>
            <a:endParaRPr lang="sl-SI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pribor </a:t>
            </a:r>
            <a:r>
              <a:rPr lang="sl-SI" sz="1400" dirty="0">
                <a:solidFill>
                  <a:schemeClr val="tx1"/>
                </a:solidFill>
              </a:rPr>
              <a:t>za osebno </a:t>
            </a:r>
            <a:r>
              <a:rPr lang="sl-SI" sz="1400" dirty="0" smtClean="0">
                <a:solidFill>
                  <a:schemeClr val="tx1"/>
                </a:solidFill>
              </a:rPr>
              <a:t>higieno: zobna </a:t>
            </a:r>
            <a:r>
              <a:rPr lang="sl-SI" sz="1400" dirty="0">
                <a:solidFill>
                  <a:schemeClr val="tx1"/>
                </a:solidFill>
              </a:rPr>
              <a:t>ščetka, zobna pasta, glavnik, milo, </a:t>
            </a:r>
            <a:r>
              <a:rPr lang="sl-SI" sz="1400" dirty="0" smtClean="0">
                <a:solidFill>
                  <a:schemeClr val="tx1"/>
                </a:solidFill>
              </a:rPr>
              <a:t>šampon, vazelin za ustnice, krema</a:t>
            </a: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vreča za umazano perilo</a:t>
            </a: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POSTELJNINA </a:t>
            </a:r>
            <a:r>
              <a:rPr lang="sl-SI" sz="1400" dirty="0">
                <a:solidFill>
                  <a:schemeClr val="tx1"/>
                </a:solidFill>
              </a:rPr>
              <a:t>je </a:t>
            </a:r>
            <a:r>
              <a:rPr lang="sl-SI" sz="1400" dirty="0" smtClean="0">
                <a:solidFill>
                  <a:schemeClr val="tx1"/>
                </a:solidFill>
              </a:rPr>
              <a:t>vključena. </a:t>
            </a:r>
            <a:endParaRPr lang="sl-SI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sz="1400" dirty="0"/>
          </a:p>
          <a:p>
            <a:pPr marL="0" lvl="0" indent="0">
              <a:buNone/>
            </a:pPr>
            <a:r>
              <a:rPr lang="sl-SI" sz="1600" dirty="0" smtClean="0">
                <a:solidFill>
                  <a:schemeClr val="tx1"/>
                </a:solidFill>
              </a:rPr>
              <a:t>5. smuči</a:t>
            </a:r>
            <a:r>
              <a:rPr lang="sl-SI" sz="1600" dirty="0">
                <a:solidFill>
                  <a:schemeClr val="tx1"/>
                </a:solidFill>
              </a:rPr>
              <a:t>, palice, </a:t>
            </a:r>
            <a:r>
              <a:rPr lang="sl-SI" sz="1600" dirty="0" smtClean="0">
                <a:solidFill>
                  <a:schemeClr val="tx1"/>
                </a:solidFill>
              </a:rPr>
              <a:t>smučarski čevlji, </a:t>
            </a:r>
            <a:r>
              <a:rPr lang="sl-SI" sz="1600" dirty="0">
                <a:solidFill>
                  <a:schemeClr val="tx1"/>
                </a:solidFill>
              </a:rPr>
              <a:t>vreča za </a:t>
            </a:r>
            <a:r>
              <a:rPr lang="sl-SI" sz="1600" dirty="0" smtClean="0">
                <a:solidFill>
                  <a:schemeClr val="tx1"/>
                </a:solidFill>
              </a:rPr>
              <a:t>smučarske čevlje, </a:t>
            </a:r>
            <a:r>
              <a:rPr lang="sl-SI" sz="1600" dirty="0">
                <a:solidFill>
                  <a:schemeClr val="tx1"/>
                </a:solidFill>
              </a:rPr>
              <a:t>smučarska očala, </a:t>
            </a:r>
            <a:r>
              <a:rPr lang="sl-SI" sz="1600" dirty="0" smtClean="0">
                <a:solidFill>
                  <a:schemeClr val="tx1"/>
                </a:solidFill>
              </a:rPr>
              <a:t>čelada</a:t>
            </a:r>
          </a:p>
          <a:p>
            <a:pPr marL="0" lvl="0" indent="0">
              <a:buNone/>
            </a:pPr>
            <a:r>
              <a:rPr lang="sl-SI" sz="1600" dirty="0" smtClean="0">
                <a:solidFill>
                  <a:schemeClr val="tx1"/>
                </a:solidFill>
              </a:rPr>
              <a:t>- Otroci naj bodo na avtobusu oblečeni v smučarsko opremo.</a:t>
            </a:r>
            <a:endParaRPr lang="sl-SI" sz="1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sl-SI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49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619794" y="235130"/>
            <a:ext cx="9884818" cy="6622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1400" dirty="0">
                <a:solidFill>
                  <a:schemeClr val="tx1"/>
                </a:solidFill>
              </a:rPr>
              <a:t>6. </a:t>
            </a:r>
            <a:r>
              <a:rPr lang="sl-SI" sz="1400" dirty="0" smtClean="0">
                <a:solidFill>
                  <a:schemeClr val="tx1"/>
                </a:solidFill>
              </a:rPr>
              <a:t>ZA UČENJE:</a:t>
            </a: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urejena peresnica z barvicami, škarje, lepilo, flumastri</a:t>
            </a: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mapa</a:t>
            </a:r>
          </a:p>
          <a:p>
            <a:pPr marL="0" indent="0">
              <a:buNone/>
            </a:pPr>
            <a:endParaRPr lang="sl-SI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7. OSTALO: </a:t>
            </a: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žepnina: ne več kot 15 €</a:t>
            </a: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-- družabne igre </a:t>
            </a:r>
          </a:p>
          <a:p>
            <a:pPr marL="0" indent="0">
              <a:buNone/>
            </a:pPr>
            <a:r>
              <a:rPr lang="sl-SI" sz="1400" dirty="0" smtClean="0">
                <a:solidFill>
                  <a:schemeClr val="tx1"/>
                </a:solidFill>
              </a:rPr>
              <a:t>- baterijska svetilka</a:t>
            </a:r>
          </a:p>
          <a:p>
            <a:pPr marL="0" indent="0">
              <a:buNone/>
            </a:pPr>
            <a:endParaRPr lang="sl-SI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sz="1400" dirty="0" smtClean="0">
              <a:solidFill>
                <a:schemeClr val="tx1"/>
              </a:solidFill>
            </a:endParaRPr>
          </a:p>
          <a:p>
            <a:r>
              <a:rPr lang="sl-SI" sz="1600" b="1" dirty="0" smtClean="0">
                <a:solidFill>
                  <a:schemeClr val="tx1"/>
                </a:solidFill>
              </a:rPr>
              <a:t>Vse dragocene stvari naj učenci pustijo doma.</a:t>
            </a:r>
          </a:p>
          <a:p>
            <a:pPr marL="0" indent="0">
              <a:buNone/>
            </a:pPr>
            <a:endParaRPr lang="sl-SI" sz="1400" b="1" dirty="0" smtClean="0">
              <a:solidFill>
                <a:schemeClr val="tx1"/>
              </a:solidFill>
            </a:endParaRPr>
          </a:p>
        </p:txBody>
      </p:sp>
      <p:sp>
        <p:nvSpPr>
          <p:cNvPr id="5" name="Smeško 4"/>
          <p:cNvSpPr/>
          <p:nvPr/>
        </p:nvSpPr>
        <p:spPr>
          <a:xfrm>
            <a:off x="10406744" y="4467496"/>
            <a:ext cx="470263" cy="40930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789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elest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2863281475974A81B252A69C305AEE" ma:contentTypeVersion="14" ma:contentTypeDescription="Ustvari nov dokument." ma:contentTypeScope="" ma:versionID="cba44cdaa6e9499b5b03e3bee6e67a29">
  <xsd:schema xmlns:xsd="http://www.w3.org/2001/XMLSchema" xmlns:xs="http://www.w3.org/2001/XMLSchema" xmlns:p="http://schemas.microsoft.com/office/2006/metadata/properties" xmlns:ns3="23e3b9ea-5166-43fc-85ac-6a500caea052" xmlns:ns4="855b374b-7631-4205-a7c8-621ad26a6825" targetNamespace="http://schemas.microsoft.com/office/2006/metadata/properties" ma:root="true" ma:fieldsID="4af4b8fba0a6c554190a965d512b7ac6" ns3:_="" ns4:_="">
    <xsd:import namespace="23e3b9ea-5166-43fc-85ac-6a500caea052"/>
    <xsd:import namespace="855b374b-7631-4205-a7c8-621ad26a682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e3b9ea-5166-43fc-85ac-6a500caea0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5b374b-7631-4205-a7c8-621ad26a682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Razprševanje namiga za skupno rab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AF4C9D-19A1-4174-9D2A-D66ADD4F7B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e3b9ea-5166-43fc-85ac-6a500caea052"/>
    <ds:schemaRef ds:uri="855b374b-7631-4205-a7c8-621ad26a68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CF594F-7952-4C5B-B275-0D38D548A4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E8CB01-D64D-463D-86E2-9A6286D881C3}">
  <ds:schemaRefs>
    <ds:schemaRef ds:uri="http://purl.org/dc/dcmitype/"/>
    <ds:schemaRef ds:uri="http://www.w3.org/XML/1998/namespace"/>
    <ds:schemaRef ds:uri="855b374b-7631-4205-a7c8-621ad26a6825"/>
    <ds:schemaRef ds:uri="http://schemas.microsoft.com/office/2006/metadata/properties"/>
    <ds:schemaRef ds:uri="http://purl.org/dc/elements/1.1/"/>
    <ds:schemaRef ds:uri="23e3b9ea-5166-43fc-85ac-6a500caea052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622</TotalTime>
  <Words>1102</Words>
  <Application>Microsoft Office PowerPoint</Application>
  <PresentationFormat>Širokozaslonsko</PresentationFormat>
  <Paragraphs>161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Šelest</vt:lpstr>
      <vt:lpstr>  ZIMSKA ŠOLA V NARAVI  OŠ Otočec  Rogla, 17. 1. – 21. 1. 2022  </vt:lpstr>
      <vt:lpstr>UVOD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PLAVALNA ŠOLA V NARAVI</dc:title>
  <dc:creator>Asus</dc:creator>
  <cp:lastModifiedBy>Učitelj</cp:lastModifiedBy>
  <cp:revision>87</cp:revision>
  <dcterms:created xsi:type="dcterms:W3CDTF">2021-10-10T09:28:12Z</dcterms:created>
  <dcterms:modified xsi:type="dcterms:W3CDTF">2021-12-08T08:17:48Z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0x010100C72863281475974A81B252A69C305AEE</vt:lpwstr>
  </property>
</Properties>
</file>